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0" r:id="rId1"/>
  </p:sldMasterIdLst>
  <p:notesMasterIdLst>
    <p:notesMasterId r:id="rId20"/>
  </p:notesMasterIdLst>
  <p:sldIdLst>
    <p:sldId id="313" r:id="rId2"/>
    <p:sldId id="260" r:id="rId3"/>
    <p:sldId id="317" r:id="rId4"/>
    <p:sldId id="318" r:id="rId5"/>
    <p:sldId id="324" r:id="rId6"/>
    <p:sldId id="319" r:id="rId7"/>
    <p:sldId id="326" r:id="rId8"/>
    <p:sldId id="327" r:id="rId9"/>
    <p:sldId id="329" r:id="rId10"/>
    <p:sldId id="330" r:id="rId11"/>
    <p:sldId id="331" r:id="rId12"/>
    <p:sldId id="332" r:id="rId13"/>
    <p:sldId id="333" r:id="rId14"/>
    <p:sldId id="336" r:id="rId15"/>
    <p:sldId id="337" r:id="rId16"/>
    <p:sldId id="322" r:id="rId17"/>
    <p:sldId id="338" r:id="rId18"/>
    <p:sldId id="32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C39AC6-9B63-4E38-9F66-649E8A78C70A}" v="1" dt="2021-11-01T21:46:21.875"/>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033" autoAdjust="0"/>
  </p:normalViewPr>
  <p:slideViewPr>
    <p:cSldViewPr snapToGrid="0">
      <p:cViewPr varScale="1">
        <p:scale>
          <a:sx n="82" d="100"/>
          <a:sy n="82" d="100"/>
        </p:scale>
        <p:origin x="557" y="7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8139B-7223-44C7-A23E-98384F16E6B2}"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C5A5F-DEF9-40E9-BDB6-CD0109EB3824}" type="slidenum">
              <a:rPr lang="en-US" smtClean="0"/>
              <a:t>‹#›</a:t>
            </a:fld>
            <a:endParaRPr lang="en-US"/>
          </a:p>
        </p:txBody>
      </p:sp>
    </p:spTree>
    <p:extLst>
      <p:ext uri="{BB962C8B-B14F-4D97-AF65-F5344CB8AC3E}">
        <p14:creationId xmlns:p14="http://schemas.microsoft.com/office/powerpoint/2010/main" val="2040905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a:t>
            </a:fld>
            <a:endParaRPr lang="en-US"/>
          </a:p>
        </p:txBody>
      </p:sp>
    </p:spTree>
    <p:extLst>
      <p:ext uri="{BB962C8B-B14F-4D97-AF65-F5344CB8AC3E}">
        <p14:creationId xmlns:p14="http://schemas.microsoft.com/office/powerpoint/2010/main" val="210914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10</a:t>
            </a:fld>
            <a:endParaRPr lang="en-US"/>
          </a:p>
        </p:txBody>
      </p:sp>
    </p:spTree>
    <p:extLst>
      <p:ext uri="{BB962C8B-B14F-4D97-AF65-F5344CB8AC3E}">
        <p14:creationId xmlns:p14="http://schemas.microsoft.com/office/powerpoint/2010/main" val="2461864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11</a:t>
            </a:fld>
            <a:endParaRPr lang="en-US"/>
          </a:p>
        </p:txBody>
      </p:sp>
    </p:spTree>
    <p:extLst>
      <p:ext uri="{BB962C8B-B14F-4D97-AF65-F5344CB8AC3E}">
        <p14:creationId xmlns:p14="http://schemas.microsoft.com/office/powerpoint/2010/main" val="1149136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12</a:t>
            </a:fld>
            <a:endParaRPr lang="en-US"/>
          </a:p>
        </p:txBody>
      </p:sp>
    </p:spTree>
    <p:extLst>
      <p:ext uri="{BB962C8B-B14F-4D97-AF65-F5344CB8AC3E}">
        <p14:creationId xmlns:p14="http://schemas.microsoft.com/office/powerpoint/2010/main" val="3048128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13</a:t>
            </a:fld>
            <a:endParaRPr lang="en-US"/>
          </a:p>
        </p:txBody>
      </p:sp>
    </p:spTree>
    <p:extLst>
      <p:ext uri="{BB962C8B-B14F-4D97-AF65-F5344CB8AC3E}">
        <p14:creationId xmlns:p14="http://schemas.microsoft.com/office/powerpoint/2010/main" val="778564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14</a:t>
            </a:fld>
            <a:endParaRPr lang="en-US"/>
          </a:p>
        </p:txBody>
      </p:sp>
    </p:spTree>
    <p:extLst>
      <p:ext uri="{BB962C8B-B14F-4D97-AF65-F5344CB8AC3E}">
        <p14:creationId xmlns:p14="http://schemas.microsoft.com/office/powerpoint/2010/main" val="1498351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15</a:t>
            </a:fld>
            <a:endParaRPr lang="en-US"/>
          </a:p>
        </p:txBody>
      </p:sp>
    </p:spTree>
    <p:extLst>
      <p:ext uri="{BB962C8B-B14F-4D97-AF65-F5344CB8AC3E}">
        <p14:creationId xmlns:p14="http://schemas.microsoft.com/office/powerpoint/2010/main" val="4040739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16</a:t>
            </a:fld>
            <a:endParaRPr lang="en-US"/>
          </a:p>
        </p:txBody>
      </p:sp>
    </p:spTree>
    <p:extLst>
      <p:ext uri="{BB962C8B-B14F-4D97-AF65-F5344CB8AC3E}">
        <p14:creationId xmlns:p14="http://schemas.microsoft.com/office/powerpoint/2010/main" val="4201928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17</a:t>
            </a:fld>
            <a:endParaRPr lang="en-US"/>
          </a:p>
        </p:txBody>
      </p:sp>
    </p:spTree>
    <p:extLst>
      <p:ext uri="{BB962C8B-B14F-4D97-AF65-F5344CB8AC3E}">
        <p14:creationId xmlns:p14="http://schemas.microsoft.com/office/powerpoint/2010/main" val="3523721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18</a:t>
            </a:fld>
            <a:endParaRPr lang="en-US"/>
          </a:p>
        </p:txBody>
      </p:sp>
    </p:spTree>
    <p:extLst>
      <p:ext uri="{BB962C8B-B14F-4D97-AF65-F5344CB8AC3E}">
        <p14:creationId xmlns:p14="http://schemas.microsoft.com/office/powerpoint/2010/main" val="375255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2</a:t>
            </a:fld>
            <a:endParaRPr lang="en-US"/>
          </a:p>
        </p:txBody>
      </p:sp>
    </p:spTree>
    <p:extLst>
      <p:ext uri="{BB962C8B-B14F-4D97-AF65-F5344CB8AC3E}">
        <p14:creationId xmlns:p14="http://schemas.microsoft.com/office/powerpoint/2010/main" val="3503491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3</a:t>
            </a:fld>
            <a:endParaRPr lang="en-US"/>
          </a:p>
        </p:txBody>
      </p:sp>
    </p:spTree>
    <p:extLst>
      <p:ext uri="{BB962C8B-B14F-4D97-AF65-F5344CB8AC3E}">
        <p14:creationId xmlns:p14="http://schemas.microsoft.com/office/powerpoint/2010/main" val="210215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4</a:t>
            </a:fld>
            <a:endParaRPr lang="en-US"/>
          </a:p>
        </p:txBody>
      </p:sp>
    </p:spTree>
    <p:extLst>
      <p:ext uri="{BB962C8B-B14F-4D97-AF65-F5344CB8AC3E}">
        <p14:creationId xmlns:p14="http://schemas.microsoft.com/office/powerpoint/2010/main" val="2431249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5</a:t>
            </a:fld>
            <a:endParaRPr lang="en-US"/>
          </a:p>
        </p:txBody>
      </p:sp>
    </p:spTree>
    <p:extLst>
      <p:ext uri="{BB962C8B-B14F-4D97-AF65-F5344CB8AC3E}">
        <p14:creationId xmlns:p14="http://schemas.microsoft.com/office/powerpoint/2010/main" val="175729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6</a:t>
            </a:fld>
            <a:endParaRPr lang="en-US"/>
          </a:p>
        </p:txBody>
      </p:sp>
    </p:spTree>
    <p:extLst>
      <p:ext uri="{BB962C8B-B14F-4D97-AF65-F5344CB8AC3E}">
        <p14:creationId xmlns:p14="http://schemas.microsoft.com/office/powerpoint/2010/main" val="379107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7</a:t>
            </a:fld>
            <a:endParaRPr lang="en-US"/>
          </a:p>
        </p:txBody>
      </p:sp>
    </p:spTree>
    <p:extLst>
      <p:ext uri="{BB962C8B-B14F-4D97-AF65-F5344CB8AC3E}">
        <p14:creationId xmlns:p14="http://schemas.microsoft.com/office/powerpoint/2010/main" val="3992636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8</a:t>
            </a:fld>
            <a:endParaRPr lang="en-US"/>
          </a:p>
        </p:txBody>
      </p:sp>
    </p:spTree>
    <p:extLst>
      <p:ext uri="{BB962C8B-B14F-4D97-AF65-F5344CB8AC3E}">
        <p14:creationId xmlns:p14="http://schemas.microsoft.com/office/powerpoint/2010/main" val="2952427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C5A5F-DEF9-40E9-BDB6-CD0109EB3824}" type="slidenum">
              <a:rPr lang="en-US" smtClean="0"/>
              <a:t>9</a:t>
            </a:fld>
            <a:endParaRPr lang="en-US"/>
          </a:p>
        </p:txBody>
      </p:sp>
    </p:spTree>
    <p:extLst>
      <p:ext uri="{BB962C8B-B14F-4D97-AF65-F5344CB8AC3E}">
        <p14:creationId xmlns:p14="http://schemas.microsoft.com/office/powerpoint/2010/main" val="409639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8300-9FED-426F-8175-92AFB20B41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07D8D7-1554-4B23-9EDD-D8002E926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52E970-0B67-4882-9E1E-AC8A5DB51318}"/>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5" name="Footer Placeholder 4">
            <a:extLst>
              <a:ext uri="{FF2B5EF4-FFF2-40B4-BE49-F238E27FC236}">
                <a16:creationId xmlns:a16="http://schemas.microsoft.com/office/drawing/2014/main" id="{C1DDB1C8-D21F-4F81-B252-4174BCFEFD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F06DE-52F9-4AC9-883C-928D5745ABCF}"/>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215353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CC3E-F4AC-4710-BB7B-00724D29F5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D2F958-67A5-4908-82CF-A037A32331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72DAB8-DD8A-411F-83F5-0D5520C2D079}"/>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5" name="Footer Placeholder 4">
            <a:extLst>
              <a:ext uri="{FF2B5EF4-FFF2-40B4-BE49-F238E27FC236}">
                <a16:creationId xmlns:a16="http://schemas.microsoft.com/office/drawing/2014/main" id="{AA3E5316-0CCE-4150-B437-1DDC0CD65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9C305-59E0-4EF3-8C7A-6E5A74A3CBEC}"/>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4052009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679D9C-E853-415D-A04F-5A01769882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9C8428-D103-4000-BBE4-9742755F4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B1EAE-8FE5-41EF-B425-E78AD121A81F}"/>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5" name="Footer Placeholder 4">
            <a:extLst>
              <a:ext uri="{FF2B5EF4-FFF2-40B4-BE49-F238E27FC236}">
                <a16:creationId xmlns:a16="http://schemas.microsoft.com/office/drawing/2014/main" id="{268569A0-520C-48C4-98F9-105DA2EAD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60983-54D4-4288-90F5-83EFDF4A80DA}"/>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3983888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22BA-6559-4DDC-A339-D5CD54CA0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00E58-396B-45EF-A353-41A76FA906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23094-6048-4C61-B8D2-36004FB21A05}"/>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5" name="Footer Placeholder 4">
            <a:extLst>
              <a:ext uri="{FF2B5EF4-FFF2-40B4-BE49-F238E27FC236}">
                <a16:creationId xmlns:a16="http://schemas.microsoft.com/office/drawing/2014/main" id="{D92DB883-FC8E-4094-B9EC-1C39FEBBA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8DA78-0793-4DC1-8E78-F886E8E14A9C}"/>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2634932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3A023-94DD-4B2B-84E9-A9B5D2D5AD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7FAFA8-940B-4C65-AF5B-C1CEBAC99F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9C9BE0-0D53-4E25-9364-126C5BFC91E5}"/>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5" name="Footer Placeholder 4">
            <a:extLst>
              <a:ext uri="{FF2B5EF4-FFF2-40B4-BE49-F238E27FC236}">
                <a16:creationId xmlns:a16="http://schemas.microsoft.com/office/drawing/2014/main" id="{0D33C515-BE09-4D8E-9A58-0C14ADA2F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53F6A-367C-4C3D-A471-F0B1249485E2}"/>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3521483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C4B2-44DF-4347-ADDD-E33876088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54ACA-5896-44F8-89A2-2B22D9CDBE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593940-BBCC-4289-A506-B7EFEBA693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5D759D-7927-4678-995C-C14BC8320217}"/>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6" name="Footer Placeholder 5">
            <a:extLst>
              <a:ext uri="{FF2B5EF4-FFF2-40B4-BE49-F238E27FC236}">
                <a16:creationId xmlns:a16="http://schemas.microsoft.com/office/drawing/2014/main" id="{773DE569-EACF-428A-AB3A-2B8051295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8863-B7EB-4399-8058-6787222D5C97}"/>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238785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C02D-233B-4531-9DB4-54BF21D77F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96D240-D557-4D98-8DDC-736860A9C0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C6BB4A-71FD-45B4-A76F-ADCECDF90B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F462D2-073D-4D65-9458-33BD73A951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08EB6E-F4F0-4AB3-A49E-E3751DC57C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01DE8B-6057-442C-8949-1C59CAB12EA0}"/>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8" name="Footer Placeholder 7">
            <a:extLst>
              <a:ext uri="{FF2B5EF4-FFF2-40B4-BE49-F238E27FC236}">
                <a16:creationId xmlns:a16="http://schemas.microsoft.com/office/drawing/2014/main" id="{1795AD91-D35E-48E7-9CEA-8847DF8DB5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BD9A51-E7FA-44E7-9B63-910ED137D06D}"/>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1678191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C198-14F2-4328-9AB5-AD9F1CD06E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5A923-9565-4CEC-A7E0-FDC3D2FF644F}"/>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4" name="Footer Placeholder 3">
            <a:extLst>
              <a:ext uri="{FF2B5EF4-FFF2-40B4-BE49-F238E27FC236}">
                <a16:creationId xmlns:a16="http://schemas.microsoft.com/office/drawing/2014/main" id="{26EC60E6-5E0C-4D93-BDB0-AA29963534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3D841E-7759-4EED-852F-8772F750CA70}"/>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3904383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BCBFB-92C0-4067-8D99-122183257F71}"/>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3" name="Footer Placeholder 2">
            <a:extLst>
              <a:ext uri="{FF2B5EF4-FFF2-40B4-BE49-F238E27FC236}">
                <a16:creationId xmlns:a16="http://schemas.microsoft.com/office/drawing/2014/main" id="{7554E64C-49A3-4549-8643-BA26871FAB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8F55B0-35A4-470E-A0F4-8E54EA412C9A}"/>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3807844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7360-1D00-4297-83A8-7E4B6BA6E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6BEFDC-BF8F-4BC8-AE87-053F3ADC1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3E8135-1F98-4E30-9F86-D43909D5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1BD2F2-5214-4632-91D1-632B44B301A9}"/>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6" name="Footer Placeholder 5">
            <a:extLst>
              <a:ext uri="{FF2B5EF4-FFF2-40B4-BE49-F238E27FC236}">
                <a16:creationId xmlns:a16="http://schemas.microsoft.com/office/drawing/2014/main" id="{26062620-F55A-4B55-894D-C56667B8E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57C45-0706-4D6B-9C1C-6501D942F5FD}"/>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1545772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9648-6E51-49A6-B7BB-94C36EF87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D2432F-6F01-4577-A909-0327F6535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A39AC1-C5DA-4388-8A1D-5D2ADC943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678CF-2DD7-45FA-92A8-1E88DD4D83BA}"/>
              </a:ext>
            </a:extLst>
          </p:cNvPr>
          <p:cNvSpPr>
            <a:spLocks noGrp="1"/>
          </p:cNvSpPr>
          <p:nvPr>
            <p:ph type="dt" sz="half" idx="10"/>
          </p:nvPr>
        </p:nvSpPr>
        <p:spPr/>
        <p:txBody>
          <a:bodyPr/>
          <a:lstStyle/>
          <a:p>
            <a:fld id="{46DBF2B7-BBB2-4171-9127-304F46C3234D}" type="datetimeFigureOut">
              <a:rPr lang="en-US" smtClean="0"/>
              <a:t>12/6/2023</a:t>
            </a:fld>
            <a:endParaRPr lang="en-US"/>
          </a:p>
        </p:txBody>
      </p:sp>
      <p:sp>
        <p:nvSpPr>
          <p:cNvPr id="6" name="Footer Placeholder 5">
            <a:extLst>
              <a:ext uri="{FF2B5EF4-FFF2-40B4-BE49-F238E27FC236}">
                <a16:creationId xmlns:a16="http://schemas.microsoft.com/office/drawing/2014/main" id="{4DBAEDC7-1733-4A0B-AD6C-DDC10FA7B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02BE36-E341-4371-8E5C-C52652370330}"/>
              </a:ext>
            </a:extLst>
          </p:cNvPr>
          <p:cNvSpPr>
            <a:spLocks noGrp="1"/>
          </p:cNvSpPr>
          <p:nvPr>
            <p:ph type="sldNum" sz="quarter" idx="12"/>
          </p:nvPr>
        </p:nvSpPr>
        <p:spPr/>
        <p:txBody>
          <a:bodyPr/>
          <a:lstStyle/>
          <a:p>
            <a:fld id="{436F4856-3BD2-4C2A-98CC-46A923090D00}" type="slidenum">
              <a:rPr lang="en-US" smtClean="0"/>
              <a:t>‹#›</a:t>
            </a:fld>
            <a:endParaRPr lang="en-US"/>
          </a:p>
        </p:txBody>
      </p:sp>
    </p:spTree>
    <p:extLst>
      <p:ext uri="{BB962C8B-B14F-4D97-AF65-F5344CB8AC3E}">
        <p14:creationId xmlns:p14="http://schemas.microsoft.com/office/powerpoint/2010/main" val="3523563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4C287-4823-4ECE-996B-77B509C48A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EB3AAD-4C9F-4601-9BBA-305510DCE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6C83D-295C-40F5-A799-F57BE4102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DBF2B7-BBB2-4171-9127-304F46C3234D}" type="datetimeFigureOut">
              <a:rPr lang="en-US" smtClean="0"/>
              <a:t>12/6/2023</a:t>
            </a:fld>
            <a:endParaRPr lang="en-US"/>
          </a:p>
        </p:txBody>
      </p:sp>
      <p:sp>
        <p:nvSpPr>
          <p:cNvPr id="5" name="Footer Placeholder 4">
            <a:extLst>
              <a:ext uri="{FF2B5EF4-FFF2-40B4-BE49-F238E27FC236}">
                <a16:creationId xmlns:a16="http://schemas.microsoft.com/office/drawing/2014/main" id="{ECC9C552-316F-4D71-AD4E-27A799D3F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5579A4-1FB9-40C5-87BE-ED726110D9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6F4856-3BD2-4C2A-98CC-46A923090D00}" type="slidenum">
              <a:rPr lang="en-US" smtClean="0"/>
              <a:t>‹#›</a:t>
            </a:fld>
            <a:endParaRPr lang="en-US"/>
          </a:p>
        </p:txBody>
      </p:sp>
      <p:sp>
        <p:nvSpPr>
          <p:cNvPr id="7" name="Rectangle 8">
            <a:extLst>
              <a:ext uri="{FF2B5EF4-FFF2-40B4-BE49-F238E27FC236}">
                <a16:creationId xmlns:a16="http://schemas.microsoft.com/office/drawing/2014/main" id="{F0393F75-17C7-4498-9B4A-DD315A08F511}"/>
              </a:ext>
            </a:extLst>
          </p:cNvPr>
          <p:cNvSpPr>
            <a:spLocks noChangeArrowheads="1"/>
          </p:cNvSpPr>
          <p:nvPr userDrawn="1"/>
        </p:nvSpPr>
        <p:spPr bwMode="auto">
          <a:xfrm>
            <a:off x="0" y="1"/>
            <a:ext cx="12192000" cy="569913"/>
          </a:xfrm>
          <a:prstGeom prst="rect">
            <a:avLst/>
          </a:prstGeom>
          <a:solidFill>
            <a:srgbClr val="CD000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en-US" altLang="en-US" sz="2000" dirty="0">
              <a:solidFill>
                <a:srgbClr val="000000"/>
              </a:solidFill>
            </a:endParaRPr>
          </a:p>
        </p:txBody>
      </p:sp>
      <p:pic>
        <p:nvPicPr>
          <p:cNvPr id="8" name="Picture 1">
            <a:extLst>
              <a:ext uri="{FF2B5EF4-FFF2-40B4-BE49-F238E27FC236}">
                <a16:creationId xmlns:a16="http://schemas.microsoft.com/office/drawing/2014/main" id="{155CB50B-F7AB-4727-94EE-41B35310F625}"/>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09600" y="93084"/>
            <a:ext cx="3675133" cy="36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8481185"/>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quora-insincere-questions-classific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150A1C-5D8D-4B64-A6FE-5216CB736FAD}"/>
              </a:ext>
            </a:extLst>
          </p:cNvPr>
          <p:cNvSpPr>
            <a:spLocks noGrp="1"/>
          </p:cNvSpPr>
          <p:nvPr>
            <p:ph type="ctrTitle"/>
          </p:nvPr>
        </p:nvSpPr>
        <p:spPr>
          <a:xfrm>
            <a:off x="636104" y="682924"/>
            <a:ext cx="6374296" cy="830997"/>
          </a:xfrm>
        </p:spPr>
        <p:txBody>
          <a:bodyPr>
            <a:normAutofit fontScale="90000"/>
          </a:bodyPr>
          <a:lstStyle/>
          <a:p>
            <a:pPr algn="l"/>
            <a:r>
              <a:rPr lang="en-IN" sz="2800" kern="0" dirty="0">
                <a:solidFill>
                  <a:srgbClr val="2D3B45"/>
                </a:solidFill>
                <a:latin typeface="Lato" panose="020F0502020204030203" pitchFamily="34" charset="0"/>
                <a:cs typeface="Times New Roman" panose="02020603050405020304" pitchFamily="18" charset="0"/>
              </a:rPr>
              <a:t>Assignment 3: Natural Language Processing</a:t>
            </a:r>
            <a:br>
              <a:rPr lang="en-US" sz="2800" kern="0" dirty="0">
                <a:solidFill>
                  <a:srgbClr val="2D3B45"/>
                </a:solidFill>
                <a:latin typeface="Lato" panose="020F0502020204030203" pitchFamily="34" charset="0"/>
                <a:cs typeface="Times New Roman" panose="02020603050405020304" pitchFamily="18" charset="0"/>
              </a:rPr>
            </a:br>
            <a:endParaRPr lang="en-US" sz="2800" kern="0" dirty="0">
              <a:solidFill>
                <a:srgbClr val="2D3B45"/>
              </a:solidFill>
              <a:latin typeface="Lato" panose="020F0502020204030203" pitchFamily="34" charset="0"/>
              <a:cs typeface="Times New Roman" panose="02020603050405020304" pitchFamily="18" charset="0"/>
            </a:endParaRPr>
          </a:p>
        </p:txBody>
      </p:sp>
      <p:sp>
        <p:nvSpPr>
          <p:cNvPr id="6" name="Subtitle 5">
            <a:extLst>
              <a:ext uri="{FF2B5EF4-FFF2-40B4-BE49-F238E27FC236}">
                <a16:creationId xmlns:a16="http://schemas.microsoft.com/office/drawing/2014/main" id="{2092DB28-EAAB-4FA6-B8F2-D6A2F1ED9AED}"/>
              </a:ext>
            </a:extLst>
          </p:cNvPr>
          <p:cNvSpPr>
            <a:spLocks noGrp="1"/>
          </p:cNvSpPr>
          <p:nvPr>
            <p:ph type="subTitle" idx="1"/>
          </p:nvPr>
        </p:nvSpPr>
        <p:spPr>
          <a:xfrm>
            <a:off x="1613941" y="5071074"/>
            <a:ext cx="9144000" cy="1655762"/>
          </a:xfrm>
        </p:spPr>
        <p:txBody>
          <a:bodyPr>
            <a:normAutofit lnSpcReduction="10000"/>
          </a:bodyPr>
          <a:lstStyle/>
          <a:p>
            <a:endParaRPr lang="en-US" dirty="0"/>
          </a:p>
          <a:p>
            <a:r>
              <a:rPr lang="en-US" b="0" i="0" dirty="0">
                <a:solidFill>
                  <a:srgbClr val="2D3B45"/>
                </a:solidFill>
                <a:effectLst/>
                <a:latin typeface="Lato Extended"/>
              </a:rPr>
              <a:t>Presented by </a:t>
            </a:r>
          </a:p>
          <a:p>
            <a:r>
              <a:rPr lang="en-US" b="0" i="0" dirty="0">
                <a:solidFill>
                  <a:srgbClr val="2D3B45"/>
                </a:solidFill>
                <a:effectLst/>
                <a:latin typeface="Lato Extended"/>
              </a:rPr>
              <a:t>Nainil Maladkar | NUID 002780019</a:t>
            </a:r>
          </a:p>
          <a:p>
            <a:r>
              <a:rPr lang="en-US" b="0" i="0" dirty="0">
                <a:solidFill>
                  <a:srgbClr val="2D3B45"/>
                </a:solidFill>
                <a:effectLst/>
                <a:latin typeface="Lato Extended"/>
              </a:rPr>
              <a:t>Simran </a:t>
            </a:r>
            <a:r>
              <a:rPr lang="en-US" b="0" i="0" dirty="0" err="1">
                <a:solidFill>
                  <a:srgbClr val="2D3B45"/>
                </a:solidFill>
                <a:effectLst/>
                <a:latin typeface="Lato Extended"/>
              </a:rPr>
              <a:t>Nagpurkar</a:t>
            </a:r>
            <a:r>
              <a:rPr lang="en-US" b="0" i="0" dirty="0">
                <a:solidFill>
                  <a:srgbClr val="2D3B45"/>
                </a:solidFill>
                <a:effectLst/>
                <a:latin typeface="Lato Extended"/>
              </a:rPr>
              <a:t> | NUID 002922747</a:t>
            </a:r>
            <a:endParaRPr lang="en-US" dirty="0"/>
          </a:p>
        </p:txBody>
      </p:sp>
      <p:sp>
        <p:nvSpPr>
          <p:cNvPr id="3" name="TextBox 2">
            <a:extLst>
              <a:ext uri="{FF2B5EF4-FFF2-40B4-BE49-F238E27FC236}">
                <a16:creationId xmlns:a16="http://schemas.microsoft.com/office/drawing/2014/main" id="{D9FB3A1D-05C2-666B-DB1E-25A7E0A56FD4}"/>
              </a:ext>
            </a:extLst>
          </p:cNvPr>
          <p:cNvSpPr txBox="1"/>
          <p:nvPr/>
        </p:nvSpPr>
        <p:spPr>
          <a:xfrm>
            <a:off x="636104" y="1859340"/>
            <a:ext cx="11555896" cy="1569660"/>
          </a:xfrm>
          <a:prstGeom prst="rect">
            <a:avLst/>
          </a:prstGeom>
          <a:noFill/>
        </p:spPr>
        <p:txBody>
          <a:bodyPr wrap="square" rtlCol="0">
            <a:spAutoFit/>
          </a:bodyPr>
          <a:lstStyle/>
          <a:p>
            <a:r>
              <a:rPr lang="fr-FR" sz="4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Text</a:t>
            </a:r>
            <a:r>
              <a:rPr lang="fr-FR" sz="4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Classification : </a:t>
            </a:r>
          </a:p>
          <a:p>
            <a:r>
              <a:rPr lang="fr-FR" sz="4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Quora</a:t>
            </a:r>
            <a:r>
              <a:rPr lang="fr-FR" sz="4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Questions Classification</a:t>
            </a:r>
            <a:endParaRPr lang="en-IN" sz="4800" dirty="0"/>
          </a:p>
        </p:txBody>
      </p:sp>
      <p:sp>
        <p:nvSpPr>
          <p:cNvPr id="4" name="TextBox 3">
            <a:extLst>
              <a:ext uri="{FF2B5EF4-FFF2-40B4-BE49-F238E27FC236}">
                <a16:creationId xmlns:a16="http://schemas.microsoft.com/office/drawing/2014/main" id="{65D9D9C7-2D40-A09F-A221-AE6FA5057E38}"/>
              </a:ext>
            </a:extLst>
          </p:cNvPr>
          <p:cNvSpPr txBox="1"/>
          <p:nvPr/>
        </p:nvSpPr>
        <p:spPr>
          <a:xfrm>
            <a:off x="1181833" y="3294548"/>
            <a:ext cx="10008215" cy="954107"/>
          </a:xfrm>
          <a:prstGeom prst="rect">
            <a:avLst/>
          </a:prstGeom>
          <a:noFill/>
        </p:spPr>
        <p:txBody>
          <a:bodyPr wrap="square" rtlCol="0">
            <a:spAutoFit/>
          </a:bodyPr>
          <a:lstStyle/>
          <a:p>
            <a:r>
              <a:rPr lang="en-IN" sz="2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INFO7390 Advance Data Science</a:t>
            </a:r>
          </a:p>
          <a:p>
            <a:r>
              <a:rPr lang="en-IN" sz="2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Fall 2023</a:t>
            </a:r>
            <a:endParaRPr lang="en-IN" sz="2800" dirty="0"/>
          </a:p>
        </p:txBody>
      </p:sp>
    </p:spTree>
    <p:extLst>
      <p:ext uri="{BB962C8B-B14F-4D97-AF65-F5344CB8AC3E}">
        <p14:creationId xmlns:p14="http://schemas.microsoft.com/office/powerpoint/2010/main" val="1086600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9" y="1475508"/>
            <a:ext cx="5778732" cy="4906631"/>
          </a:xfrm>
        </p:spPr>
        <p:txBody>
          <a:bodyPr>
            <a:normAutofit fontScale="92500" lnSpcReduction="20000"/>
          </a:bodyPr>
          <a:lstStyle/>
          <a:p>
            <a:pPr marL="514350" indent="-514350">
              <a:buAutoNum type="arabicPeriod" startAt="5"/>
            </a:pPr>
            <a:r>
              <a:rPr lang="en-US" dirty="0">
                <a:solidFill>
                  <a:schemeClr val="accent6">
                    <a:lumMod val="50000"/>
                  </a:schemeClr>
                </a:solidFill>
              </a:rPr>
              <a:t>TFIDF TOKENIZATION</a:t>
            </a:r>
          </a:p>
          <a:p>
            <a:pPr>
              <a:spcBef>
                <a:spcPts val="900"/>
              </a:spcBef>
              <a:spcAft>
                <a:spcPts val="900"/>
              </a:spcAft>
            </a:pPr>
            <a:r>
              <a:rPr lang="en-IN" sz="1800" dirty="0">
                <a:solidFill>
                  <a:srgbClr val="2D3B45"/>
                </a:solidFill>
                <a:effectLst/>
                <a:latin typeface="Lato" panose="020F0502020204030203" pitchFamily="34" charset="0"/>
                <a:ea typeface="Times New Roman" panose="02020603050405020304" pitchFamily="18" charset="0"/>
              </a:rPr>
              <a:t>TF-IDF, which stands for Term Frequency-Inverse Document Frequency. This method refines the process of turning text into numbers, enabling computers to understand and process language with a subtlety that goes beyond mere word counting.</a:t>
            </a:r>
            <a:endParaRPr lang="en-IN" sz="1800" dirty="0">
              <a:effectLst/>
              <a:latin typeface="Times New Roman" panose="02020603050405020304" pitchFamily="18" charset="0"/>
              <a:ea typeface="Times New Roman" panose="02020603050405020304" pitchFamily="18" charset="0"/>
            </a:endParaRPr>
          </a:p>
          <a:p>
            <a:pPr>
              <a:spcBef>
                <a:spcPts val="900"/>
              </a:spcBef>
              <a:spcAft>
                <a:spcPts val="900"/>
              </a:spcAft>
            </a:pPr>
            <a:r>
              <a:rPr lang="en-IN" sz="1800" u="sng" dirty="0">
                <a:solidFill>
                  <a:srgbClr val="2D3B45"/>
                </a:solidFill>
                <a:effectLst/>
                <a:latin typeface="Lato" panose="020F0502020204030203" pitchFamily="34" charset="0"/>
                <a:ea typeface="Times New Roman" panose="02020603050405020304" pitchFamily="18" charset="0"/>
              </a:rPr>
              <a:t>The Custom Tokenizer</a:t>
            </a:r>
            <a:r>
              <a:rPr lang="en-IN" sz="1800" dirty="0">
                <a:solidFill>
                  <a:srgbClr val="2D3B45"/>
                </a:solidFill>
                <a:effectLst/>
                <a:latin typeface="Lato" panose="020F0502020204030203" pitchFamily="34" charset="0"/>
                <a:ea typeface="Times New Roman" panose="02020603050405020304" pitchFamily="18" charset="0"/>
              </a:rPr>
              <a:t>: The function </a:t>
            </a:r>
            <a:r>
              <a:rPr lang="en-IN" sz="1800" dirty="0" err="1">
                <a:solidFill>
                  <a:srgbClr val="2D3B45"/>
                </a:solidFill>
                <a:effectLst/>
                <a:latin typeface="Lato" panose="020F0502020204030203" pitchFamily="34" charset="0"/>
                <a:ea typeface="Times New Roman" panose="02020603050405020304" pitchFamily="18" charset="0"/>
              </a:rPr>
              <a:t>tokenize_and_stem</a:t>
            </a:r>
            <a:r>
              <a:rPr lang="en-IN" sz="1800" dirty="0">
                <a:solidFill>
                  <a:srgbClr val="2D3B45"/>
                </a:solidFill>
                <a:effectLst/>
                <a:latin typeface="Lato" panose="020F0502020204030203" pitchFamily="34" charset="0"/>
                <a:ea typeface="Times New Roman" panose="02020603050405020304" pitchFamily="18" charset="0"/>
              </a:rPr>
              <a:t>(text) is crafted to tokenize and stem the given text. It combines text preprocessing steps like converting to lowercase, removing </a:t>
            </a:r>
            <a:r>
              <a:rPr lang="en-IN" sz="1800" dirty="0" err="1">
                <a:solidFill>
                  <a:srgbClr val="2D3B45"/>
                </a:solidFill>
                <a:effectLst/>
                <a:latin typeface="Lato" panose="020F0502020204030203" pitchFamily="34" charset="0"/>
                <a:ea typeface="Times New Roman" panose="02020603050405020304" pitchFamily="18" charset="0"/>
              </a:rPr>
              <a:t>stopwords</a:t>
            </a:r>
            <a:r>
              <a:rPr lang="en-IN" sz="1800" dirty="0">
                <a:solidFill>
                  <a:srgbClr val="2D3B45"/>
                </a:solidFill>
                <a:effectLst/>
                <a:latin typeface="Lato" panose="020F0502020204030203" pitchFamily="34" charset="0"/>
                <a:ea typeface="Times New Roman" panose="02020603050405020304" pitchFamily="18" charset="0"/>
              </a:rPr>
              <a:t> (common words that are typically excluded in text analysis), and stemming.</a:t>
            </a:r>
            <a:endParaRPr lang="en-IN" sz="1800" dirty="0">
              <a:effectLst/>
              <a:latin typeface="Times New Roman" panose="02020603050405020304" pitchFamily="18" charset="0"/>
              <a:ea typeface="Times New Roman" panose="02020603050405020304" pitchFamily="18" charset="0"/>
            </a:endParaRPr>
          </a:p>
          <a:p>
            <a:pPr>
              <a:spcBef>
                <a:spcPts val="900"/>
              </a:spcBef>
              <a:spcAft>
                <a:spcPts val="900"/>
              </a:spcAft>
            </a:pPr>
            <a:r>
              <a:rPr lang="en-IN" sz="1800" u="sng" dirty="0">
                <a:solidFill>
                  <a:srgbClr val="2D3B45"/>
                </a:solidFill>
                <a:effectLst/>
                <a:latin typeface="Lato" panose="020F0502020204030203" pitchFamily="34" charset="0"/>
                <a:ea typeface="Times New Roman" panose="02020603050405020304" pitchFamily="18" charset="0"/>
              </a:rPr>
              <a:t>Vectorization:</a:t>
            </a:r>
            <a:r>
              <a:rPr lang="en-IN" sz="1800" dirty="0">
                <a:solidFill>
                  <a:srgbClr val="2D3B45"/>
                </a:solidFill>
                <a:effectLst/>
                <a:latin typeface="Lato" panose="020F0502020204030203" pitchFamily="34" charset="0"/>
                <a:ea typeface="Times New Roman" panose="02020603050405020304" pitchFamily="18" charset="0"/>
              </a:rPr>
              <a:t> With </a:t>
            </a:r>
            <a:r>
              <a:rPr lang="en-IN" sz="1800" dirty="0" err="1">
                <a:solidFill>
                  <a:srgbClr val="2D3B45"/>
                </a:solidFill>
                <a:effectLst/>
                <a:latin typeface="Lato" panose="020F0502020204030203" pitchFamily="34" charset="0"/>
                <a:ea typeface="Times New Roman" panose="02020603050405020304" pitchFamily="18" charset="0"/>
              </a:rPr>
              <a:t>TfidfVectorizer</a:t>
            </a:r>
            <a:r>
              <a:rPr lang="en-IN" sz="1800" dirty="0">
                <a:solidFill>
                  <a:srgbClr val="2D3B45"/>
                </a:solidFill>
                <a:effectLst/>
                <a:latin typeface="Lato" panose="020F0502020204030203" pitchFamily="34" charset="0"/>
                <a:ea typeface="Times New Roman" panose="02020603050405020304" pitchFamily="18" charset="0"/>
              </a:rPr>
              <a:t>, we configure it to use our custom tokenizer function. Then, it is fit on our data, represented here as </a:t>
            </a:r>
            <a:r>
              <a:rPr lang="en-IN" sz="1800" dirty="0" err="1">
                <a:solidFill>
                  <a:srgbClr val="2D3B45"/>
                </a:solidFill>
                <a:effectLst/>
                <a:latin typeface="Lato" panose="020F0502020204030203" pitchFamily="34" charset="0"/>
                <a:ea typeface="Times New Roman" panose="02020603050405020304" pitchFamily="18" charset="0"/>
              </a:rPr>
              <a:t>raw_train_df</a:t>
            </a:r>
            <a:r>
              <a:rPr lang="en-IN" sz="1800" dirty="0">
                <a:solidFill>
                  <a:srgbClr val="2D3B45"/>
                </a:solidFill>
                <a:effectLst/>
                <a:latin typeface="Lato" panose="020F0502020204030203" pitchFamily="34" charset="0"/>
                <a:ea typeface="Times New Roman" panose="02020603050405020304" pitchFamily="18" charset="0"/>
              </a:rPr>
              <a:t>['</a:t>
            </a:r>
            <a:r>
              <a:rPr lang="en-IN" sz="1800" dirty="0" err="1">
                <a:solidFill>
                  <a:srgbClr val="2D3B45"/>
                </a:solidFill>
                <a:effectLst/>
                <a:latin typeface="Lato" panose="020F0502020204030203" pitchFamily="34" charset="0"/>
                <a:ea typeface="Times New Roman" panose="02020603050405020304" pitchFamily="18" charset="0"/>
              </a:rPr>
              <a:t>question_text</a:t>
            </a:r>
            <a:r>
              <a:rPr lang="en-IN" sz="1800" dirty="0">
                <a:solidFill>
                  <a:srgbClr val="2D3B45"/>
                </a:solidFill>
                <a:effectLst/>
                <a:latin typeface="Lato" panose="020F0502020204030203" pitchFamily="34" charset="0"/>
                <a:ea typeface="Times New Roman" panose="02020603050405020304" pitchFamily="18" charset="0"/>
              </a:rPr>
              <a:t>'], turning the text into a matrix.</a:t>
            </a:r>
            <a:endParaRPr lang="en-IN" sz="1800" dirty="0">
              <a:effectLst/>
              <a:latin typeface="Times New Roman" panose="02020603050405020304" pitchFamily="18" charset="0"/>
              <a:ea typeface="Times New Roman" panose="02020603050405020304" pitchFamily="18" charset="0"/>
            </a:endParaRPr>
          </a:p>
          <a:p>
            <a:pPr>
              <a:spcBef>
                <a:spcPts val="900"/>
              </a:spcBef>
              <a:spcAft>
                <a:spcPts val="900"/>
              </a:spcAft>
            </a:pPr>
            <a:r>
              <a:rPr lang="en-IN" sz="1800" u="sng" dirty="0">
                <a:solidFill>
                  <a:srgbClr val="2D3B45"/>
                </a:solidFill>
                <a:effectLst/>
                <a:latin typeface="Lato" panose="020F0502020204030203" pitchFamily="34" charset="0"/>
                <a:ea typeface="Times New Roman" panose="02020603050405020304" pitchFamily="18" charset="0"/>
              </a:rPr>
              <a:t>Transformation:</a:t>
            </a:r>
            <a:r>
              <a:rPr lang="en-IN" sz="1800" dirty="0">
                <a:solidFill>
                  <a:srgbClr val="2D3B45"/>
                </a:solidFill>
                <a:effectLst/>
                <a:latin typeface="Lato" panose="020F0502020204030203" pitchFamily="34" charset="0"/>
                <a:ea typeface="Times New Roman" panose="02020603050405020304" pitchFamily="18" charset="0"/>
              </a:rPr>
              <a:t> Finally, </a:t>
            </a:r>
            <a:r>
              <a:rPr lang="en-IN" sz="1800" dirty="0" err="1">
                <a:solidFill>
                  <a:srgbClr val="2D3B45"/>
                </a:solidFill>
                <a:effectLst/>
                <a:latin typeface="Lato" panose="020F0502020204030203" pitchFamily="34" charset="0"/>
                <a:ea typeface="Times New Roman" panose="02020603050405020304" pitchFamily="18" charset="0"/>
              </a:rPr>
              <a:t>model_inputs</a:t>
            </a:r>
            <a:r>
              <a:rPr lang="en-IN" sz="1800" dirty="0">
                <a:solidFill>
                  <a:srgbClr val="2D3B45"/>
                </a:solidFill>
                <a:effectLst/>
                <a:latin typeface="Lato" panose="020F0502020204030203" pitchFamily="34" charset="0"/>
                <a:ea typeface="Times New Roman" panose="02020603050405020304" pitchFamily="18" charset="0"/>
              </a:rPr>
              <a:t> is created by transforming our raw text data into the TF-IDF encoded format, ready for use in machine learning models.</a:t>
            </a:r>
            <a:endParaRPr lang="en-IN" sz="1800" dirty="0">
              <a:effectLst/>
              <a:latin typeface="Times New Roman" panose="02020603050405020304" pitchFamily="18" charset="0"/>
              <a:ea typeface="Times New Roman" panose="02020603050405020304" pitchFamily="18" charset="0"/>
            </a:endParaRPr>
          </a:p>
          <a:p>
            <a:pPr marL="514350" indent="-514350">
              <a:buAutoNum type="arabicPeriod" startAt="5"/>
            </a:pPr>
            <a:endParaRPr lang="en-US" dirty="0">
              <a:solidFill>
                <a:schemeClr val="accent6">
                  <a:lumMod val="50000"/>
                </a:schemeClr>
              </a:solidFill>
            </a:endParaRPr>
          </a:p>
        </p:txBody>
      </p:sp>
      <p:sp>
        <p:nvSpPr>
          <p:cNvPr id="7" name="Title 1">
            <a:extLst>
              <a:ext uri="{FF2B5EF4-FFF2-40B4-BE49-F238E27FC236}">
                <a16:creationId xmlns:a16="http://schemas.microsoft.com/office/drawing/2014/main" id="{11B709CC-B3A0-7F3D-3792-C15E936E321B}"/>
              </a:ext>
            </a:extLst>
          </p:cNvPr>
          <p:cNvSpPr txBox="1">
            <a:spLocks/>
          </p:cNvSpPr>
          <p:nvPr/>
        </p:nvSpPr>
        <p:spPr>
          <a:xfrm>
            <a:off x="838198"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TEXT PREPROCESSING</a:t>
            </a:r>
          </a:p>
        </p:txBody>
      </p:sp>
      <p:pic>
        <p:nvPicPr>
          <p:cNvPr id="3" name="Picture 2" descr="A screenshot of a computer&#10;&#10;Description automatically generated">
            <a:extLst>
              <a:ext uri="{FF2B5EF4-FFF2-40B4-BE49-F238E27FC236}">
                <a16:creationId xmlns:a16="http://schemas.microsoft.com/office/drawing/2014/main" id="{8BC65E0F-E3A7-5470-D7CD-202CDE4945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18" t="8564" r="11107" b="36759"/>
          <a:stretch/>
        </p:blipFill>
        <p:spPr bwMode="auto">
          <a:xfrm>
            <a:off x="6616931" y="1455189"/>
            <a:ext cx="5386647" cy="2077720"/>
          </a:xfrm>
          <a:prstGeom prst="rect">
            <a:avLst/>
          </a:prstGeom>
          <a:ln>
            <a:noFill/>
          </a:ln>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FE0A0028-C33C-9111-AE1D-4E4563C246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12" r="16649"/>
          <a:stretch/>
        </p:blipFill>
        <p:spPr bwMode="auto">
          <a:xfrm>
            <a:off x="6616931" y="3857039"/>
            <a:ext cx="4391401" cy="19672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0821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BASELINE MODEL IMPLEMENTATION</a:t>
            </a:r>
          </a:p>
        </p:txBody>
      </p:sp>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8" y="1522161"/>
            <a:ext cx="10868891" cy="4705019"/>
          </a:xfrm>
        </p:spPr>
        <p:txBody>
          <a:bodyPr>
            <a:normAutofit/>
          </a:bodyPr>
          <a:lstStyle/>
          <a:p>
            <a:pPr marL="0" indent="0">
              <a:buNone/>
            </a:pPr>
            <a:r>
              <a:rPr lang="en-IN" b="1" dirty="0">
                <a:solidFill>
                  <a:schemeClr val="accent6">
                    <a:lumMod val="50000"/>
                  </a:schemeClr>
                </a:solidFill>
              </a:rPr>
              <a:t>LOGISTICAL REGRESSION</a:t>
            </a:r>
          </a:p>
          <a:p>
            <a:pPr marL="0" indent="0">
              <a:buNone/>
            </a:pPr>
            <a:endParaRPr lang="en-IN" b="1" dirty="0">
              <a:solidFill>
                <a:schemeClr val="accent6">
                  <a:lumMod val="50000"/>
                </a:schemeClr>
              </a:solidFill>
            </a:endParaRPr>
          </a:p>
          <a:p>
            <a:pPr marL="0" indent="0">
              <a:buNone/>
            </a:pPr>
            <a:br>
              <a:rPr lang="en-IN" dirty="0">
                <a:solidFill>
                  <a:schemeClr val="accent6">
                    <a:lumMod val="50000"/>
                  </a:schemeClr>
                </a:solidFill>
              </a:rPr>
            </a:b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US" dirty="0">
              <a:solidFill>
                <a:schemeClr val="accent6">
                  <a:lumMod val="50000"/>
                </a:schemeClr>
              </a:solidFill>
            </a:endParaRPr>
          </a:p>
        </p:txBody>
      </p:sp>
      <p:pic>
        <p:nvPicPr>
          <p:cNvPr id="2051" name="Picture 26" descr="A screenshot of a computer&#10;&#10;Description automatically generated">
            <a:extLst>
              <a:ext uri="{FF2B5EF4-FFF2-40B4-BE49-F238E27FC236}">
                <a16:creationId xmlns:a16="http://schemas.microsoft.com/office/drawing/2014/main" id="{1FDCFFC8-00AD-DA0E-6FAF-EACB03E3FE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53" r="2785"/>
          <a:stretch/>
        </p:blipFill>
        <p:spPr bwMode="auto">
          <a:xfrm>
            <a:off x="6906489" y="2015050"/>
            <a:ext cx="5043056" cy="22637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screenshot of a computer&#10;&#10;Description automatically generated">
            <a:extLst>
              <a:ext uri="{FF2B5EF4-FFF2-40B4-BE49-F238E27FC236}">
                <a16:creationId xmlns:a16="http://schemas.microsoft.com/office/drawing/2014/main" id="{308CC374-C526-DBDB-E131-510BB8610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0896"/>
          <a:stretch>
            <a:fillRect/>
          </a:stretch>
        </p:blipFill>
        <p:spPr bwMode="auto">
          <a:xfrm>
            <a:off x="6906489" y="4389172"/>
            <a:ext cx="2933700" cy="1584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4BA847C-BC03-D129-555F-1EE85390E476}"/>
              </a:ext>
            </a:extLst>
          </p:cNvPr>
          <p:cNvSpPr>
            <a:spLocks noChangeArrowheads="1"/>
          </p:cNvSpPr>
          <p:nvPr/>
        </p:nvSpPr>
        <p:spPr bwMode="auto">
          <a:xfrm>
            <a:off x="874496" y="1970501"/>
            <a:ext cx="6038850"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Logistic Regression can efficiently handle such sparse matrices, making it suitable for text classification tasks.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2D3B45"/>
                </a:solidFill>
                <a:effectLst/>
                <a:latin typeface="Lato" panose="020F0502020204030203" pitchFamily="34" charset="0"/>
                <a:ea typeface="Times New Roman" panose="02020603050405020304" pitchFamily="18" charset="0"/>
              </a:rPr>
              <a:t>Data Splitting: </a:t>
            </a: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The journey begins with splitting the data into training and validation sets using </a:t>
            </a:r>
            <a:r>
              <a:rPr kumimoji="0" lang="en-US" altLang="en-US" sz="1200" b="0" i="0" u="none" strike="noStrike" cap="none" normalizeH="0" baseline="0" dirty="0" err="1">
                <a:ln>
                  <a:noFill/>
                </a:ln>
                <a:solidFill>
                  <a:srgbClr val="2D3B45"/>
                </a:solidFill>
                <a:effectLst/>
                <a:latin typeface="Lato" panose="020F0502020204030203" pitchFamily="34" charset="0"/>
                <a:ea typeface="Times New Roman" panose="02020603050405020304" pitchFamily="18" charset="0"/>
              </a:rPr>
              <a:t>train_test_split</a:t>
            </a: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 from </a:t>
            </a:r>
            <a:r>
              <a:rPr kumimoji="0" lang="en-US" altLang="en-US" sz="1200" b="0" i="0" u="none" strike="noStrike" cap="none" normalizeH="0" baseline="0" dirty="0" err="1">
                <a:ln>
                  <a:noFill/>
                </a:ln>
                <a:solidFill>
                  <a:srgbClr val="2D3B45"/>
                </a:solidFill>
                <a:effectLst/>
                <a:latin typeface="Lato" panose="020F0502020204030203" pitchFamily="34" charset="0"/>
                <a:ea typeface="Times New Roman" panose="02020603050405020304" pitchFamily="18" charset="0"/>
              </a:rPr>
              <a:t>sklearn.model_selection</a:t>
            </a: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 This segregation is vital as it allows us to train the model on a subset of the data (70% in this case) and validate its performance on the remaining 30%.</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2D3B45"/>
                </a:solidFill>
                <a:effectLst/>
                <a:latin typeface="Lato" panose="020F0502020204030203" pitchFamily="34" charset="0"/>
                <a:ea typeface="Times New Roman" panose="02020603050405020304" pitchFamily="18" charset="0"/>
              </a:rPr>
              <a:t>Model Selection: </a:t>
            </a:r>
            <a:r>
              <a:rPr kumimoji="0" lang="en-US" altLang="en-US" sz="1200" b="0" i="0" u="none" strike="noStrike" cap="none" normalizeH="0" baseline="0" dirty="0" err="1">
                <a:ln>
                  <a:noFill/>
                </a:ln>
                <a:solidFill>
                  <a:srgbClr val="2D3B45"/>
                </a:solidFill>
                <a:effectLst/>
                <a:latin typeface="Lato" panose="020F0502020204030203" pitchFamily="34" charset="0"/>
                <a:ea typeface="Times New Roman" panose="02020603050405020304" pitchFamily="18" charset="0"/>
              </a:rPr>
              <a:t>LogisticRegression</a:t>
            </a: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 from </a:t>
            </a:r>
            <a:r>
              <a:rPr kumimoji="0" lang="en-US" altLang="en-US" sz="1200" b="0" i="0" u="none" strike="noStrike" cap="none" normalizeH="0" baseline="0" dirty="0" err="1">
                <a:ln>
                  <a:noFill/>
                </a:ln>
                <a:solidFill>
                  <a:srgbClr val="2D3B45"/>
                </a:solidFill>
                <a:effectLst/>
                <a:latin typeface="Lato" panose="020F0502020204030203" pitchFamily="34" charset="0"/>
                <a:ea typeface="Times New Roman" panose="02020603050405020304" pitchFamily="18" charset="0"/>
              </a:rPr>
              <a:t>sklearn.linear_model</a:t>
            </a: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 is the chosen model. It is capable of handling high-dimensional datasets, text data transformed into numerical vectors.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2D3B45"/>
                </a:solidFill>
                <a:effectLst/>
                <a:latin typeface="Lato" panose="020F0502020204030203" pitchFamily="34" charset="0"/>
                <a:ea typeface="Times New Roman" panose="02020603050405020304" pitchFamily="18" charset="0"/>
              </a:rPr>
              <a:t>Configuring the Model: </a:t>
            </a: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We specify MAX_ITER as 1000 and the solver as 'sag', standing for Stochastic Average Gradient descent, an optimization method well-suited for large datasets.</a:t>
            </a:r>
          </a:p>
          <a:p>
            <a:pPr marR="0" lvl="0" defTabSz="914400" rtl="0" eaLnBrk="0" fontAlgn="base" latinLnBrk="0" hangingPunct="0">
              <a:lnSpc>
                <a:spcPct val="100000"/>
              </a:lnSpc>
              <a:spcBef>
                <a:spcPct val="0"/>
              </a:spcBef>
              <a:spcAft>
                <a:spcPct val="0"/>
              </a:spcAft>
              <a:buClrTx/>
              <a:buSzTx/>
              <a:tabLst/>
            </a:pPr>
            <a:endParaRPr lang="en-US" altLang="en-US" sz="1200" u="sng" dirty="0">
              <a:solidFill>
                <a:srgbClr val="2D3B45"/>
              </a:solidFill>
              <a:latin typeface="Lato" panose="020F0502020204030203" pitchFamily="34" charset="0"/>
            </a:endParaRPr>
          </a:p>
          <a:p>
            <a:pPr marR="0" lvl="0" defTabSz="914400" rtl="0" eaLnBrk="0" fontAlgn="base" latinLnBrk="0" hangingPunct="0">
              <a:lnSpc>
                <a:spcPct val="100000"/>
              </a:lnSpc>
              <a:spcBef>
                <a:spcPct val="0"/>
              </a:spcBef>
              <a:spcAft>
                <a:spcPct val="0"/>
              </a:spcAft>
              <a:buClrTx/>
              <a:buSzTx/>
              <a:tabLst/>
            </a:pPr>
            <a:r>
              <a:rPr lang="en-US" altLang="en-US" sz="1200" u="sng" dirty="0">
                <a:solidFill>
                  <a:srgbClr val="2D3B45"/>
                </a:solidFill>
                <a:latin typeface="Lato" panose="020F0502020204030203" pitchFamily="34" charset="0"/>
              </a:rPr>
              <a:t>Training the Model: </a:t>
            </a:r>
            <a:r>
              <a:rPr lang="en-US" altLang="en-US" sz="1200" dirty="0">
                <a:solidFill>
                  <a:srgbClr val="2D3B45"/>
                </a:solidFill>
                <a:latin typeface="Lato" panose="020F0502020204030203" pitchFamily="34" charset="0"/>
              </a:rPr>
              <a:t>With </a:t>
            </a:r>
            <a:r>
              <a:rPr lang="en-US" altLang="en-US" sz="1200" dirty="0" err="1">
                <a:solidFill>
                  <a:srgbClr val="2D3B45"/>
                </a:solidFill>
                <a:latin typeface="Lato" panose="020F0502020204030203" pitchFamily="34" charset="0"/>
              </a:rPr>
              <a:t>model.fit</a:t>
            </a:r>
            <a:r>
              <a:rPr lang="en-US" altLang="en-US" sz="1200" dirty="0">
                <a:solidFill>
                  <a:srgbClr val="2D3B45"/>
                </a:solidFill>
                <a:latin typeface="Lato" panose="020F0502020204030203" pitchFamily="34" charset="0"/>
              </a:rPr>
              <a:t>(</a:t>
            </a:r>
            <a:r>
              <a:rPr lang="en-US" altLang="en-US" sz="1200" dirty="0" err="1">
                <a:solidFill>
                  <a:srgbClr val="2D3B45"/>
                </a:solidFill>
                <a:latin typeface="Lato" panose="020F0502020204030203" pitchFamily="34" charset="0"/>
              </a:rPr>
              <a:t>train_inputs</a:t>
            </a:r>
            <a:r>
              <a:rPr lang="en-US" altLang="en-US" sz="1200" dirty="0">
                <a:solidFill>
                  <a:srgbClr val="2D3B45"/>
                </a:solidFill>
                <a:latin typeface="Lato" panose="020F0502020204030203" pitchFamily="34" charset="0"/>
              </a:rPr>
              <a:t>, </a:t>
            </a:r>
            <a:r>
              <a:rPr lang="en-US" altLang="en-US" sz="1200" dirty="0" err="1">
                <a:solidFill>
                  <a:srgbClr val="2D3B45"/>
                </a:solidFill>
                <a:latin typeface="Lato" panose="020F0502020204030203" pitchFamily="34" charset="0"/>
              </a:rPr>
              <a:t>train_targets</a:t>
            </a:r>
            <a:r>
              <a:rPr lang="en-US" altLang="en-US" sz="1200" dirty="0">
                <a:solidFill>
                  <a:srgbClr val="2D3B45"/>
                </a:solidFill>
                <a:latin typeface="Lato" panose="020F0502020204030203" pitchFamily="34" charset="0"/>
              </a:rPr>
              <a:t>), the Logistic Regression model learns to associate the input features with the target classes.</a:t>
            </a:r>
          </a:p>
          <a:p>
            <a:pPr marR="0" lvl="0" defTabSz="914400" rtl="0" eaLnBrk="0" fontAlgn="base" latinLnBrk="0" hangingPunct="0">
              <a:lnSpc>
                <a:spcPct val="100000"/>
              </a:lnSpc>
              <a:spcBef>
                <a:spcPct val="0"/>
              </a:spcBef>
              <a:spcAft>
                <a:spcPct val="0"/>
              </a:spcAft>
              <a:buClrTx/>
              <a:buSzTx/>
              <a:tabLst/>
            </a:pPr>
            <a:endParaRPr lang="en-US" altLang="en-US" sz="1200" u="sng" dirty="0">
              <a:solidFill>
                <a:srgbClr val="2D3B45"/>
              </a:solidFill>
              <a:latin typeface="Lato" panose="020F0502020204030203" pitchFamily="34" charset="0"/>
            </a:endParaRPr>
          </a:p>
          <a:p>
            <a:pPr marR="0" lvl="0" defTabSz="914400" rtl="0" eaLnBrk="0" fontAlgn="base" latinLnBrk="0" hangingPunct="0">
              <a:lnSpc>
                <a:spcPct val="100000"/>
              </a:lnSpc>
              <a:spcBef>
                <a:spcPct val="0"/>
              </a:spcBef>
              <a:spcAft>
                <a:spcPct val="0"/>
              </a:spcAft>
              <a:buClrTx/>
              <a:buSzTx/>
              <a:tabLst/>
            </a:pPr>
            <a:r>
              <a:rPr lang="en-US" altLang="en-US" sz="1200" u="sng" dirty="0">
                <a:solidFill>
                  <a:srgbClr val="2D3B45"/>
                </a:solidFill>
                <a:latin typeface="Lato" panose="020F0502020204030203" pitchFamily="34" charset="0"/>
              </a:rPr>
              <a:t>Predictions: </a:t>
            </a:r>
            <a:r>
              <a:rPr lang="en-US" altLang="en-US" sz="1200" dirty="0">
                <a:solidFill>
                  <a:srgbClr val="2D3B45"/>
                </a:solidFill>
                <a:latin typeface="Lato" panose="020F0502020204030203" pitchFamily="34" charset="0"/>
              </a:rPr>
              <a:t>Using </a:t>
            </a:r>
            <a:r>
              <a:rPr lang="en-US" altLang="en-US" sz="1200" dirty="0" err="1">
                <a:solidFill>
                  <a:srgbClr val="2D3B45"/>
                </a:solidFill>
                <a:latin typeface="Lato" panose="020F0502020204030203" pitchFamily="34" charset="0"/>
              </a:rPr>
              <a:t>model.predict</a:t>
            </a:r>
            <a:r>
              <a:rPr lang="en-US" altLang="en-US" sz="1200" dirty="0">
                <a:solidFill>
                  <a:srgbClr val="2D3B45"/>
                </a:solidFill>
                <a:latin typeface="Lato" panose="020F0502020204030203" pitchFamily="34" charset="0"/>
              </a:rPr>
              <a:t>(</a:t>
            </a:r>
            <a:r>
              <a:rPr lang="en-US" altLang="en-US" sz="1200" dirty="0" err="1">
                <a:solidFill>
                  <a:srgbClr val="2D3B45"/>
                </a:solidFill>
                <a:latin typeface="Lato" panose="020F0502020204030203" pitchFamily="34" charset="0"/>
              </a:rPr>
              <a:t>train_inputs</a:t>
            </a:r>
            <a:r>
              <a:rPr lang="en-US" altLang="en-US" sz="1200" dirty="0">
                <a:solidFill>
                  <a:srgbClr val="2D3B45"/>
                </a:solidFill>
                <a:latin typeface="Lato" panose="020F0502020204030203" pitchFamily="34" charset="0"/>
              </a:rPr>
              <a:t>), we obtain predictions for the training set. These predictions can be compared with </a:t>
            </a:r>
            <a:r>
              <a:rPr lang="en-US" altLang="en-US" sz="1200" dirty="0" err="1">
                <a:solidFill>
                  <a:srgbClr val="2D3B45"/>
                </a:solidFill>
                <a:latin typeface="Lato" panose="020F0502020204030203" pitchFamily="34" charset="0"/>
              </a:rPr>
              <a:t>train_targets</a:t>
            </a:r>
            <a:r>
              <a:rPr lang="en-US" altLang="en-US" sz="1200" dirty="0">
                <a:solidFill>
                  <a:srgbClr val="2D3B45"/>
                </a:solidFill>
                <a:latin typeface="Lato" panose="020F0502020204030203" pitchFamily="34" charset="0"/>
              </a:rPr>
              <a:t> to evaluate how well the model is performing.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5396445F-BCB8-2F5B-821C-E7E529852A61}"/>
              </a:ext>
            </a:extLst>
          </p:cNvPr>
          <p:cNvSpPr>
            <a:spLocks noChangeArrowheads="1"/>
          </p:cNvSpPr>
          <p:nvPr/>
        </p:nvSpPr>
        <p:spPr bwMode="auto">
          <a:xfrm>
            <a:off x="0" y="28352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21442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BASELINE MODEL IMPLEMENTATION</a:t>
            </a:r>
          </a:p>
        </p:txBody>
      </p:sp>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8" y="1522161"/>
            <a:ext cx="10868891" cy="4705019"/>
          </a:xfrm>
        </p:spPr>
        <p:txBody>
          <a:bodyPr>
            <a:normAutofit/>
          </a:bodyPr>
          <a:lstStyle/>
          <a:p>
            <a:pPr marL="0" indent="0">
              <a:buNone/>
            </a:pPr>
            <a:r>
              <a:rPr lang="en-IN" b="1" dirty="0">
                <a:solidFill>
                  <a:schemeClr val="accent6">
                    <a:lumMod val="50000"/>
                  </a:schemeClr>
                </a:solidFill>
              </a:rPr>
              <a:t>LOGISTICAL REGRESSION</a:t>
            </a:r>
          </a:p>
          <a:p>
            <a:pPr marL="0" indent="0">
              <a:buNone/>
            </a:pPr>
            <a:endParaRPr lang="en-IN" b="1" dirty="0">
              <a:solidFill>
                <a:schemeClr val="accent6">
                  <a:lumMod val="50000"/>
                </a:schemeClr>
              </a:solidFill>
            </a:endParaRPr>
          </a:p>
          <a:p>
            <a:pPr marL="0" indent="0">
              <a:buNone/>
            </a:pPr>
            <a:br>
              <a:rPr lang="en-IN" dirty="0">
                <a:solidFill>
                  <a:schemeClr val="accent6">
                    <a:lumMod val="50000"/>
                  </a:schemeClr>
                </a:solidFill>
              </a:rPr>
            </a:b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US" dirty="0">
              <a:solidFill>
                <a:schemeClr val="accent6">
                  <a:lumMod val="50000"/>
                </a:schemeClr>
              </a:solidFill>
            </a:endParaRPr>
          </a:p>
        </p:txBody>
      </p:sp>
      <p:sp>
        <p:nvSpPr>
          <p:cNvPr id="6" name="Rectangle 5">
            <a:extLst>
              <a:ext uri="{FF2B5EF4-FFF2-40B4-BE49-F238E27FC236}">
                <a16:creationId xmlns:a16="http://schemas.microsoft.com/office/drawing/2014/main" id="{5396445F-BCB8-2F5B-821C-E7E529852A61}"/>
              </a:ext>
            </a:extLst>
          </p:cNvPr>
          <p:cNvSpPr>
            <a:spLocks noChangeArrowheads="1"/>
          </p:cNvSpPr>
          <p:nvPr/>
        </p:nvSpPr>
        <p:spPr bwMode="auto">
          <a:xfrm>
            <a:off x="0" y="28352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3" name="Picture 1" descr="A screenshot of a computer&#10;&#10;Description automatically generated">
            <a:extLst>
              <a:ext uri="{FF2B5EF4-FFF2-40B4-BE49-F238E27FC236}">
                <a16:creationId xmlns:a16="http://schemas.microsoft.com/office/drawing/2014/main" id="{B33B8EF7-2457-5181-DF05-D2D9C7AA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369" y="2188699"/>
            <a:ext cx="3482975" cy="35353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12C2DBF4-1AE7-F0AF-C90F-C46849932EB3}"/>
              </a:ext>
            </a:extLst>
          </p:cNvPr>
          <p:cNvSpPr>
            <a:spLocks noChangeArrowheads="1"/>
          </p:cNvSpPr>
          <p:nvPr/>
        </p:nvSpPr>
        <p:spPr bwMode="auto">
          <a:xfrm>
            <a:off x="838198" y="2017389"/>
            <a:ext cx="644842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With an Accuracy of 0.95, the model shows high-level correctness across all predictions.</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Precision stands at 0.63, indicating that when the model predicts an insincere question,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 it is correct around 63% of the time.</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b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Recall hits at 0.30, suggesting that the model identifies 30% of all actual insincere questions.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 </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D3B45"/>
                </a:solidFill>
                <a:effectLst/>
                <a:latin typeface="Lato" panose="020F0502020204030203" pitchFamily="34" charset="0"/>
                <a:ea typeface="Times New Roman" panose="02020603050405020304" pitchFamily="18" charset="0"/>
              </a:rPr>
              <a:t>Finally, the F1 Score of 0.41 indicates there is room for improvement, particularly in achieving a balance between Precision and Recall, which is vital for this dataset where both false positives and false negatives carry significant implications.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6895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BASELINE MODEL IMPLEMENTATION</a:t>
            </a:r>
          </a:p>
        </p:txBody>
      </p:sp>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8" y="1412433"/>
            <a:ext cx="10868891" cy="4705019"/>
          </a:xfrm>
        </p:spPr>
        <p:txBody>
          <a:bodyPr>
            <a:normAutofit/>
          </a:bodyPr>
          <a:lstStyle/>
          <a:p>
            <a:pPr marL="0" indent="0">
              <a:buNone/>
            </a:pPr>
            <a:r>
              <a:rPr lang="en-IN" b="1" dirty="0">
                <a:solidFill>
                  <a:schemeClr val="accent6">
                    <a:lumMod val="50000"/>
                  </a:schemeClr>
                </a:solidFill>
              </a:rPr>
              <a:t>NAÏVE BAYES</a:t>
            </a:r>
          </a:p>
          <a:p>
            <a:pPr marL="0" indent="0">
              <a:buNone/>
            </a:pPr>
            <a:endParaRPr lang="en-IN" b="1" dirty="0">
              <a:solidFill>
                <a:schemeClr val="accent6">
                  <a:lumMod val="50000"/>
                </a:schemeClr>
              </a:solidFill>
            </a:endParaRPr>
          </a:p>
          <a:p>
            <a:pPr marL="0" indent="0">
              <a:buNone/>
            </a:pPr>
            <a:br>
              <a:rPr lang="en-IN" dirty="0">
                <a:solidFill>
                  <a:schemeClr val="accent6">
                    <a:lumMod val="50000"/>
                  </a:schemeClr>
                </a:solidFill>
              </a:rPr>
            </a:b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US" dirty="0">
              <a:solidFill>
                <a:schemeClr val="accent6">
                  <a:lumMod val="50000"/>
                </a:schemeClr>
              </a:solidFill>
            </a:endParaRPr>
          </a:p>
        </p:txBody>
      </p:sp>
      <p:sp>
        <p:nvSpPr>
          <p:cNvPr id="5" name="Rectangle 4">
            <a:extLst>
              <a:ext uri="{FF2B5EF4-FFF2-40B4-BE49-F238E27FC236}">
                <a16:creationId xmlns:a16="http://schemas.microsoft.com/office/drawing/2014/main" id="{04BA847C-BC03-D129-555F-1EE85390E476}"/>
              </a:ext>
            </a:extLst>
          </p:cNvPr>
          <p:cNvSpPr>
            <a:spLocks noChangeArrowheads="1"/>
          </p:cNvSpPr>
          <p:nvPr/>
        </p:nvSpPr>
        <p:spPr bwMode="auto">
          <a:xfrm>
            <a:off x="838198" y="2101804"/>
            <a:ext cx="6635622"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buFont typeface="Symbol" panose="05050102010706020507" pitchFamily="18" charset="2"/>
              <a:buChar char=""/>
            </a:pPr>
            <a:r>
              <a:rPr lang="en-IN" sz="1400" u="sng" dirty="0">
                <a:solidFill>
                  <a:srgbClr val="2D3B45"/>
                </a:solidFill>
                <a:effectLst/>
                <a:latin typeface="Lato" panose="020F0502020204030203" pitchFamily="34" charset="0"/>
                <a:ea typeface="Times New Roman" panose="02020603050405020304" pitchFamily="18" charset="0"/>
              </a:rPr>
              <a:t>Model Initialization</a:t>
            </a:r>
            <a:r>
              <a:rPr lang="en-IN" sz="1400" dirty="0">
                <a:solidFill>
                  <a:srgbClr val="2D3B45"/>
                </a:solidFill>
                <a:effectLst/>
                <a:latin typeface="Lato" panose="020F0502020204030203" pitchFamily="34" charset="0"/>
                <a:ea typeface="Times New Roman" panose="02020603050405020304" pitchFamily="18" charset="0"/>
              </a:rPr>
              <a:t>: </a:t>
            </a:r>
            <a:r>
              <a:rPr lang="en-IN" sz="1400" dirty="0" err="1">
                <a:solidFill>
                  <a:srgbClr val="2D3B45"/>
                </a:solidFill>
                <a:effectLst/>
                <a:latin typeface="Lato" panose="020F0502020204030203" pitchFamily="34" charset="0"/>
                <a:ea typeface="Times New Roman" panose="02020603050405020304" pitchFamily="18" charset="0"/>
              </a:rPr>
              <a:t>model_nb</a:t>
            </a:r>
            <a:r>
              <a:rPr lang="en-IN" sz="1400" dirty="0">
                <a:solidFill>
                  <a:srgbClr val="2D3B45"/>
                </a:solidFill>
                <a:effectLst/>
                <a:latin typeface="Lato" panose="020F0502020204030203" pitchFamily="34" charset="0"/>
                <a:ea typeface="Times New Roman" panose="02020603050405020304" pitchFamily="18" charset="0"/>
              </a:rPr>
              <a:t> = </a:t>
            </a:r>
            <a:r>
              <a:rPr lang="en-IN" sz="1400" dirty="0" err="1">
                <a:solidFill>
                  <a:srgbClr val="2D3B45"/>
                </a:solidFill>
                <a:effectLst/>
                <a:latin typeface="Lato" panose="020F0502020204030203" pitchFamily="34" charset="0"/>
                <a:ea typeface="Times New Roman" panose="02020603050405020304" pitchFamily="18" charset="0"/>
              </a:rPr>
              <a:t>MultinomialNB</a:t>
            </a:r>
            <a:r>
              <a:rPr lang="en-IN" sz="1400" dirty="0">
                <a:solidFill>
                  <a:srgbClr val="2D3B45"/>
                </a:solidFill>
                <a:effectLst/>
                <a:latin typeface="Lato" panose="020F0502020204030203" pitchFamily="34"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a:p>
            <a:r>
              <a:rPr lang="en-IN" sz="1400" dirty="0">
                <a:solidFill>
                  <a:srgbClr val="2D3B45"/>
                </a:solidFill>
                <a:effectLst/>
                <a:latin typeface="Lato" panose="020F0502020204030203" pitchFamily="34" charset="0"/>
                <a:ea typeface="Times New Roman" panose="02020603050405020304" pitchFamily="18" charset="0"/>
              </a:rPr>
              <a:t>A Multinomial Naive Bayes model is instantiated, suitable for classification with discrete features (e.g., word counts for text classification). </a:t>
            </a:r>
            <a:endParaRPr lang="en-IN" sz="14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IN" sz="1400" u="sng" dirty="0">
                <a:solidFill>
                  <a:srgbClr val="2D3B45"/>
                </a:solidFill>
                <a:effectLst/>
                <a:latin typeface="Lato" panose="020F0502020204030203" pitchFamily="34" charset="0"/>
                <a:ea typeface="Times New Roman" panose="02020603050405020304" pitchFamily="18" charset="0"/>
              </a:rPr>
              <a:t>Model Training:</a:t>
            </a:r>
            <a:r>
              <a:rPr lang="en-IN" sz="1400" dirty="0">
                <a:solidFill>
                  <a:srgbClr val="2D3B45"/>
                </a:solidFill>
                <a:effectLst/>
                <a:latin typeface="Lato" panose="020F0502020204030203" pitchFamily="34" charset="0"/>
                <a:ea typeface="Times New Roman" panose="02020603050405020304" pitchFamily="18" charset="0"/>
              </a:rPr>
              <a:t> </a:t>
            </a:r>
            <a:r>
              <a:rPr lang="en-IN" sz="1400" dirty="0" err="1">
                <a:solidFill>
                  <a:srgbClr val="2D3B45"/>
                </a:solidFill>
                <a:effectLst/>
                <a:latin typeface="Lato" panose="020F0502020204030203" pitchFamily="34" charset="0"/>
                <a:ea typeface="Times New Roman" panose="02020603050405020304" pitchFamily="18" charset="0"/>
              </a:rPr>
              <a:t>model_nb.fit</a:t>
            </a:r>
            <a:r>
              <a:rPr lang="en-IN" sz="1400" dirty="0">
                <a:solidFill>
                  <a:srgbClr val="2D3B45"/>
                </a:solidFill>
                <a:effectLst/>
                <a:latin typeface="Lato" panose="020F0502020204030203" pitchFamily="34" charset="0"/>
                <a:ea typeface="Times New Roman" panose="02020603050405020304" pitchFamily="18" charset="0"/>
              </a:rPr>
              <a:t>(</a:t>
            </a:r>
            <a:r>
              <a:rPr lang="en-IN" sz="1400" dirty="0" err="1">
                <a:solidFill>
                  <a:srgbClr val="2D3B45"/>
                </a:solidFill>
                <a:effectLst/>
                <a:latin typeface="Lato" panose="020F0502020204030203" pitchFamily="34" charset="0"/>
                <a:ea typeface="Times New Roman" panose="02020603050405020304" pitchFamily="18" charset="0"/>
              </a:rPr>
              <a:t>train_inputs</a:t>
            </a:r>
            <a:r>
              <a:rPr lang="en-IN" sz="1400" dirty="0">
                <a:solidFill>
                  <a:srgbClr val="2D3B45"/>
                </a:solidFill>
                <a:effectLst/>
                <a:latin typeface="Lato" panose="020F0502020204030203" pitchFamily="34" charset="0"/>
                <a:ea typeface="Times New Roman" panose="02020603050405020304" pitchFamily="18" charset="0"/>
              </a:rPr>
              <a:t>, </a:t>
            </a:r>
            <a:r>
              <a:rPr lang="en-IN" sz="1400" dirty="0" err="1">
                <a:solidFill>
                  <a:srgbClr val="2D3B45"/>
                </a:solidFill>
                <a:effectLst/>
                <a:latin typeface="Lato" panose="020F0502020204030203" pitchFamily="34" charset="0"/>
                <a:ea typeface="Times New Roman" panose="02020603050405020304" pitchFamily="18" charset="0"/>
              </a:rPr>
              <a:t>train_targets</a:t>
            </a:r>
            <a:r>
              <a:rPr lang="en-IN" sz="1400" dirty="0">
                <a:solidFill>
                  <a:srgbClr val="2D3B45"/>
                </a:solidFill>
                <a:effectLst/>
                <a:latin typeface="Lato" panose="020F0502020204030203" pitchFamily="34"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a:p>
            <a:r>
              <a:rPr lang="en-IN" sz="1400" dirty="0">
                <a:solidFill>
                  <a:srgbClr val="2D3B45"/>
                </a:solidFill>
                <a:effectLst/>
                <a:latin typeface="Lato" panose="020F0502020204030203" pitchFamily="34" charset="0"/>
                <a:ea typeface="Times New Roman" panose="02020603050405020304" pitchFamily="18" charset="0"/>
              </a:rPr>
              <a:t>The model is trained using the training data, which consists of the inputs (</a:t>
            </a:r>
            <a:r>
              <a:rPr lang="en-IN" sz="1400" dirty="0" err="1">
                <a:solidFill>
                  <a:srgbClr val="2D3B45"/>
                </a:solidFill>
                <a:effectLst/>
                <a:latin typeface="Lato" panose="020F0502020204030203" pitchFamily="34" charset="0"/>
                <a:ea typeface="Times New Roman" panose="02020603050405020304" pitchFamily="18" charset="0"/>
              </a:rPr>
              <a:t>train_inputs</a:t>
            </a:r>
            <a:r>
              <a:rPr lang="en-IN" sz="1400" dirty="0">
                <a:solidFill>
                  <a:srgbClr val="2D3B45"/>
                </a:solidFill>
                <a:effectLst/>
                <a:latin typeface="Lato" panose="020F0502020204030203" pitchFamily="34" charset="0"/>
                <a:ea typeface="Times New Roman" panose="02020603050405020304" pitchFamily="18" charset="0"/>
              </a:rPr>
              <a:t>) and their corresponding targets (</a:t>
            </a:r>
            <a:r>
              <a:rPr lang="en-IN" sz="1400" dirty="0" err="1">
                <a:solidFill>
                  <a:srgbClr val="2D3B45"/>
                </a:solidFill>
                <a:effectLst/>
                <a:latin typeface="Lato" panose="020F0502020204030203" pitchFamily="34" charset="0"/>
                <a:ea typeface="Times New Roman" panose="02020603050405020304" pitchFamily="18" charset="0"/>
              </a:rPr>
              <a:t>train_targets</a:t>
            </a:r>
            <a:r>
              <a:rPr lang="en-IN" sz="1400" dirty="0">
                <a:solidFill>
                  <a:srgbClr val="2D3B45"/>
                </a:solidFill>
                <a:effectLst/>
                <a:latin typeface="Lato" panose="020F0502020204030203" pitchFamily="34"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IN" sz="1400" u="sng" dirty="0">
                <a:solidFill>
                  <a:srgbClr val="2D3B45"/>
                </a:solidFill>
                <a:effectLst/>
                <a:latin typeface="Lato" panose="020F0502020204030203" pitchFamily="34" charset="0"/>
                <a:ea typeface="Times New Roman" panose="02020603050405020304" pitchFamily="18" charset="0"/>
              </a:rPr>
              <a:t>Prediction:</a:t>
            </a:r>
            <a:r>
              <a:rPr lang="en-IN" sz="1400" dirty="0">
                <a:solidFill>
                  <a:srgbClr val="2D3B45"/>
                </a:solidFill>
                <a:effectLst/>
                <a:latin typeface="Lato" panose="020F0502020204030203" pitchFamily="34" charset="0"/>
                <a:ea typeface="Times New Roman" panose="02020603050405020304" pitchFamily="18" charset="0"/>
              </a:rPr>
              <a:t> </a:t>
            </a:r>
            <a:r>
              <a:rPr lang="en-IN" sz="1400" dirty="0" err="1">
                <a:solidFill>
                  <a:srgbClr val="2D3B45"/>
                </a:solidFill>
                <a:effectLst/>
                <a:latin typeface="Lato" panose="020F0502020204030203" pitchFamily="34" charset="0"/>
                <a:ea typeface="Times New Roman" panose="02020603050405020304" pitchFamily="18" charset="0"/>
              </a:rPr>
              <a:t>val_preds</a:t>
            </a:r>
            <a:r>
              <a:rPr lang="en-IN" sz="1400" dirty="0">
                <a:solidFill>
                  <a:srgbClr val="2D3B45"/>
                </a:solidFill>
                <a:effectLst/>
                <a:latin typeface="Lato" panose="020F0502020204030203" pitchFamily="34" charset="0"/>
                <a:ea typeface="Times New Roman" panose="02020603050405020304" pitchFamily="18" charset="0"/>
              </a:rPr>
              <a:t> = </a:t>
            </a:r>
            <a:r>
              <a:rPr lang="en-IN" sz="1400" dirty="0" err="1">
                <a:solidFill>
                  <a:srgbClr val="2D3B45"/>
                </a:solidFill>
                <a:effectLst/>
                <a:latin typeface="Lato" panose="020F0502020204030203" pitchFamily="34" charset="0"/>
                <a:ea typeface="Times New Roman" panose="02020603050405020304" pitchFamily="18" charset="0"/>
              </a:rPr>
              <a:t>model_nb.predict</a:t>
            </a:r>
            <a:r>
              <a:rPr lang="en-IN" sz="1400" dirty="0">
                <a:solidFill>
                  <a:srgbClr val="2D3B45"/>
                </a:solidFill>
                <a:effectLst/>
                <a:latin typeface="Lato" panose="020F0502020204030203" pitchFamily="34" charset="0"/>
                <a:ea typeface="Times New Roman" panose="02020603050405020304" pitchFamily="18" charset="0"/>
              </a:rPr>
              <a:t>(</a:t>
            </a:r>
            <a:r>
              <a:rPr lang="en-IN" sz="1400" dirty="0" err="1">
                <a:solidFill>
                  <a:srgbClr val="2D3B45"/>
                </a:solidFill>
                <a:effectLst/>
                <a:latin typeface="Lato" panose="020F0502020204030203" pitchFamily="34" charset="0"/>
                <a:ea typeface="Times New Roman" panose="02020603050405020304" pitchFamily="18" charset="0"/>
              </a:rPr>
              <a:t>val_inputs</a:t>
            </a:r>
            <a:r>
              <a:rPr lang="en-IN" sz="1400" dirty="0">
                <a:solidFill>
                  <a:srgbClr val="2D3B45"/>
                </a:solidFill>
                <a:effectLst/>
                <a:latin typeface="Lato" panose="020F0502020204030203" pitchFamily="34"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a:p>
            <a:r>
              <a:rPr lang="en-IN" sz="1400" dirty="0">
                <a:solidFill>
                  <a:srgbClr val="2D3B45"/>
                </a:solidFill>
                <a:effectLst/>
                <a:latin typeface="Lato" panose="020F0502020204030203" pitchFamily="34" charset="0"/>
                <a:ea typeface="Times New Roman" panose="02020603050405020304" pitchFamily="18" charset="0"/>
              </a:rPr>
              <a:t>Predictions are made on the validation set (</a:t>
            </a:r>
            <a:r>
              <a:rPr lang="en-IN" sz="1400" dirty="0" err="1">
                <a:solidFill>
                  <a:srgbClr val="2D3B45"/>
                </a:solidFill>
                <a:effectLst/>
                <a:latin typeface="Lato" panose="020F0502020204030203" pitchFamily="34" charset="0"/>
                <a:ea typeface="Times New Roman" panose="02020603050405020304" pitchFamily="18" charset="0"/>
              </a:rPr>
              <a:t>val_inputs</a:t>
            </a:r>
            <a:r>
              <a:rPr lang="en-IN" sz="1400" dirty="0">
                <a:solidFill>
                  <a:srgbClr val="2D3B45"/>
                </a:solidFill>
                <a:effectLst/>
                <a:latin typeface="Lato" panose="020F0502020204030203" pitchFamily="34" charset="0"/>
                <a:ea typeface="Times New Roman" panose="02020603050405020304" pitchFamily="18" charset="0"/>
              </a:rPr>
              <a:t>), where the model has not seen the data during training.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3" name="Picture 2" descr="A screenshot of a computer program&#10;&#10;Description automatically generated">
            <a:extLst>
              <a:ext uri="{FF2B5EF4-FFF2-40B4-BE49-F238E27FC236}">
                <a16:creationId xmlns:a16="http://schemas.microsoft.com/office/drawing/2014/main" id="{9FA839F6-A471-7D28-7F1C-FA9A5F32D99E}"/>
              </a:ext>
            </a:extLst>
          </p:cNvPr>
          <p:cNvPicPr>
            <a:picLocks noChangeAspect="1"/>
          </p:cNvPicPr>
          <p:nvPr/>
        </p:nvPicPr>
        <p:blipFill>
          <a:blip r:embed="rId3"/>
          <a:stretch>
            <a:fillRect/>
          </a:stretch>
        </p:blipFill>
        <p:spPr>
          <a:xfrm>
            <a:off x="7377688" y="1861589"/>
            <a:ext cx="4633246" cy="4084961"/>
          </a:xfrm>
          <a:prstGeom prst="rect">
            <a:avLst/>
          </a:prstGeom>
        </p:spPr>
      </p:pic>
      <p:sp>
        <p:nvSpPr>
          <p:cNvPr id="9" name="TextBox 8">
            <a:extLst>
              <a:ext uri="{FF2B5EF4-FFF2-40B4-BE49-F238E27FC236}">
                <a16:creationId xmlns:a16="http://schemas.microsoft.com/office/drawing/2014/main" id="{53F6FCF3-7A52-A6E2-2EF2-882F6F324AA3}"/>
              </a:ext>
            </a:extLst>
          </p:cNvPr>
          <p:cNvSpPr txBox="1"/>
          <p:nvPr/>
        </p:nvSpPr>
        <p:spPr>
          <a:xfrm>
            <a:off x="838198" y="4133129"/>
            <a:ext cx="6635622" cy="2623795"/>
          </a:xfrm>
          <a:prstGeom prst="rect">
            <a:avLst/>
          </a:prstGeom>
          <a:noFill/>
        </p:spPr>
        <p:txBody>
          <a:bodyPr wrap="square">
            <a:spAutoFit/>
          </a:bodyPr>
          <a:lstStyle/>
          <a:p>
            <a:pPr>
              <a:spcBef>
                <a:spcPts val="900"/>
              </a:spcBef>
              <a:spcAft>
                <a:spcPts val="900"/>
              </a:spcAft>
            </a:pPr>
            <a:r>
              <a:rPr lang="en-IN" sz="1700" b="1" dirty="0">
                <a:solidFill>
                  <a:srgbClr val="2D3B45"/>
                </a:solidFill>
                <a:latin typeface="Lato" panose="020F0502020204030203" pitchFamily="34" charset="0"/>
                <a:ea typeface="Times New Roman" panose="02020603050405020304" pitchFamily="18" charset="0"/>
              </a:rPr>
              <a:t>E</a:t>
            </a:r>
            <a:r>
              <a:rPr lang="en-IN" sz="1700" b="1" dirty="0">
                <a:solidFill>
                  <a:srgbClr val="2D3B45"/>
                </a:solidFill>
                <a:effectLst/>
                <a:latin typeface="Lato" panose="020F0502020204030203" pitchFamily="34" charset="0"/>
                <a:ea typeface="Times New Roman" panose="02020603050405020304" pitchFamily="18" charset="0"/>
              </a:rPr>
              <a:t>RROR CALCULATION METRICS</a:t>
            </a:r>
            <a:endParaRPr lang="en-IN" sz="1700" dirty="0">
              <a:effectLst/>
              <a:latin typeface="Times New Roman" panose="02020603050405020304" pitchFamily="18" charset="0"/>
              <a:ea typeface="Times New Roman" panose="02020603050405020304" pitchFamily="18" charset="0"/>
            </a:endParaRPr>
          </a:p>
          <a:p>
            <a:r>
              <a:rPr lang="en-IN" sz="1400" dirty="0">
                <a:solidFill>
                  <a:srgbClr val="2D3B45"/>
                </a:solidFill>
                <a:effectLst/>
                <a:latin typeface="Lato" panose="020F0502020204030203" pitchFamily="34" charset="0"/>
                <a:ea typeface="Times New Roman" panose="02020603050405020304" pitchFamily="18" charset="0"/>
              </a:rPr>
              <a:t>Naive Bayes showed </a:t>
            </a:r>
            <a:r>
              <a:rPr lang="en-IN" sz="1400" b="1" dirty="0">
                <a:solidFill>
                  <a:srgbClr val="2D3B45"/>
                </a:solidFill>
                <a:effectLst/>
                <a:latin typeface="Lato" panose="020F0502020204030203" pitchFamily="34" charset="0"/>
                <a:ea typeface="Times New Roman" panose="02020603050405020304" pitchFamily="18" charset="0"/>
              </a:rPr>
              <a:t>94% accuracy</a:t>
            </a:r>
            <a:r>
              <a:rPr lang="en-IN" sz="1400" dirty="0">
                <a:solidFill>
                  <a:srgbClr val="2D3B45"/>
                </a:solidFill>
                <a:effectLst/>
                <a:latin typeface="Lato" panose="020F0502020204030203" pitchFamily="34" charset="0"/>
                <a:ea typeface="Times New Roman" panose="02020603050405020304" pitchFamily="18" charset="0"/>
              </a:rPr>
              <a:t>, slightly lower than Logistic Regression's 95%, indicating a high rate of correct predictions across the dataset.</a:t>
            </a:r>
            <a:endParaRPr lang="en-IN" sz="1400" dirty="0">
              <a:effectLst/>
              <a:latin typeface="Times New Roman" panose="02020603050405020304" pitchFamily="18" charset="0"/>
              <a:ea typeface="Times New Roman" panose="02020603050405020304" pitchFamily="18" charset="0"/>
            </a:endParaRPr>
          </a:p>
          <a:p>
            <a:r>
              <a:rPr lang="en-IN" sz="1400" dirty="0">
                <a:solidFill>
                  <a:srgbClr val="2D3B45"/>
                </a:solidFill>
                <a:effectLst/>
                <a:latin typeface="Lato" panose="020F0502020204030203" pitchFamily="34" charset="0"/>
                <a:ea typeface="Times New Roman" panose="02020603050405020304" pitchFamily="18" charset="0"/>
              </a:rPr>
              <a:t>The Naive Bayes model has a </a:t>
            </a:r>
            <a:r>
              <a:rPr lang="en-IN" sz="1400" b="1" dirty="0">
                <a:solidFill>
                  <a:srgbClr val="2D3B45"/>
                </a:solidFill>
                <a:effectLst/>
                <a:latin typeface="Lato" panose="020F0502020204030203" pitchFamily="34" charset="0"/>
                <a:ea typeface="Times New Roman" panose="02020603050405020304" pitchFamily="18" charset="0"/>
              </a:rPr>
              <a:t>precision of 48%,</a:t>
            </a:r>
            <a:r>
              <a:rPr lang="en-IN" sz="1400" dirty="0">
                <a:solidFill>
                  <a:srgbClr val="2D3B45"/>
                </a:solidFill>
                <a:effectLst/>
                <a:latin typeface="Lato" panose="020F0502020204030203" pitchFamily="34" charset="0"/>
                <a:ea typeface="Times New Roman" panose="02020603050405020304" pitchFamily="18" charset="0"/>
              </a:rPr>
              <a:t> suggesting that when it predicts a question as insincere, the prediction is correct about half the time.</a:t>
            </a:r>
            <a:endParaRPr lang="en-IN" sz="1400" dirty="0">
              <a:effectLst/>
              <a:latin typeface="Times New Roman" panose="02020603050405020304" pitchFamily="18" charset="0"/>
              <a:ea typeface="Times New Roman" panose="02020603050405020304" pitchFamily="18" charset="0"/>
            </a:endParaRPr>
          </a:p>
          <a:p>
            <a:r>
              <a:rPr lang="en-IN" sz="1400" dirty="0">
                <a:solidFill>
                  <a:srgbClr val="2D3B45"/>
                </a:solidFill>
                <a:effectLst/>
                <a:latin typeface="Lato" panose="020F0502020204030203" pitchFamily="34" charset="0"/>
                <a:ea typeface="Times New Roman" panose="02020603050405020304" pitchFamily="18" charset="0"/>
              </a:rPr>
              <a:t>At 52%, the Naive Bayes model captures more than half of the actual insincere questions but still misses a significant portion.</a:t>
            </a:r>
            <a:endParaRPr lang="en-IN" sz="1400" dirty="0">
              <a:effectLst/>
              <a:latin typeface="Times New Roman" panose="02020603050405020304" pitchFamily="18" charset="0"/>
              <a:ea typeface="Times New Roman" panose="02020603050405020304" pitchFamily="18" charset="0"/>
            </a:endParaRPr>
          </a:p>
          <a:p>
            <a:r>
              <a:rPr lang="en-IN" sz="1400" dirty="0">
                <a:solidFill>
                  <a:srgbClr val="2D3B45"/>
                </a:solidFill>
                <a:effectLst/>
                <a:latin typeface="Lato" panose="020F0502020204030203" pitchFamily="34"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r>
              <a:rPr lang="en-IN" sz="1400" dirty="0">
                <a:solidFill>
                  <a:srgbClr val="2D3B45"/>
                </a:solidFill>
                <a:effectLst/>
                <a:latin typeface="Lato" panose="020F0502020204030203" pitchFamily="34" charset="0"/>
                <a:ea typeface="Times New Roman" panose="02020603050405020304" pitchFamily="18" charset="0"/>
              </a:rPr>
              <a:t>An F1 score of 0.50 for Naive Bayes suggests a middle ground between precision and recall, reflecting a balanced trade-off, although not as strong as Logistic Regression in this case.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85182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ADVANCE MODEL IMPLEMENTATION</a:t>
            </a:r>
          </a:p>
        </p:txBody>
      </p:sp>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8" y="1522161"/>
            <a:ext cx="10868891" cy="4705019"/>
          </a:xfrm>
        </p:spPr>
        <p:txBody>
          <a:bodyPr>
            <a:normAutofit/>
          </a:bodyPr>
          <a:lstStyle/>
          <a:p>
            <a:pPr marL="0" indent="0">
              <a:buNone/>
            </a:pPr>
            <a:r>
              <a:rPr lang="en-IN" sz="2800" b="1" dirty="0">
                <a:solidFill>
                  <a:srgbClr val="2D3B45"/>
                </a:solidFill>
                <a:effectLst/>
                <a:latin typeface="Lato" panose="020F0502020204030203" pitchFamily="34" charset="0"/>
                <a:ea typeface="Times New Roman" panose="02020603050405020304" pitchFamily="18" charset="0"/>
              </a:rPr>
              <a:t>CONVOLUTIONAL NEURAL NETWORK</a:t>
            </a:r>
            <a:endParaRPr lang="en-IN" sz="2800" dirty="0">
              <a:effectLst/>
              <a:latin typeface="Times New Roman" panose="02020603050405020304" pitchFamily="18" charset="0"/>
              <a:ea typeface="Times New Roman" panose="02020603050405020304" pitchFamily="18" charset="0"/>
            </a:endParaRPr>
          </a:p>
          <a:p>
            <a:pPr marL="0" indent="0">
              <a:buNone/>
            </a:pPr>
            <a:endParaRPr lang="en-IN" b="1" dirty="0">
              <a:solidFill>
                <a:schemeClr val="accent6">
                  <a:lumMod val="50000"/>
                </a:schemeClr>
              </a:solidFill>
            </a:endParaRPr>
          </a:p>
          <a:p>
            <a:pPr marL="0" indent="0">
              <a:buNone/>
            </a:pPr>
            <a:endParaRPr lang="en-IN" b="1" dirty="0">
              <a:solidFill>
                <a:schemeClr val="accent6">
                  <a:lumMod val="50000"/>
                </a:schemeClr>
              </a:solidFill>
            </a:endParaRPr>
          </a:p>
          <a:p>
            <a:pPr marL="0" indent="0">
              <a:buNone/>
            </a:pPr>
            <a:br>
              <a:rPr lang="en-IN" dirty="0">
                <a:solidFill>
                  <a:schemeClr val="accent6">
                    <a:lumMod val="50000"/>
                  </a:schemeClr>
                </a:solidFill>
              </a:rPr>
            </a:b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US" dirty="0">
              <a:solidFill>
                <a:schemeClr val="accent6">
                  <a:lumMod val="50000"/>
                </a:schemeClr>
              </a:solidFill>
            </a:endParaRPr>
          </a:p>
        </p:txBody>
      </p:sp>
      <p:sp>
        <p:nvSpPr>
          <p:cNvPr id="6" name="Rectangle 5">
            <a:extLst>
              <a:ext uri="{FF2B5EF4-FFF2-40B4-BE49-F238E27FC236}">
                <a16:creationId xmlns:a16="http://schemas.microsoft.com/office/drawing/2014/main" id="{5396445F-BCB8-2F5B-821C-E7E529852A61}"/>
              </a:ext>
            </a:extLst>
          </p:cNvPr>
          <p:cNvSpPr>
            <a:spLocks noChangeArrowheads="1"/>
          </p:cNvSpPr>
          <p:nvPr/>
        </p:nvSpPr>
        <p:spPr bwMode="auto">
          <a:xfrm>
            <a:off x="0" y="28352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3">
            <a:extLst>
              <a:ext uri="{FF2B5EF4-FFF2-40B4-BE49-F238E27FC236}">
                <a16:creationId xmlns:a16="http://schemas.microsoft.com/office/drawing/2014/main" id="{12C2DBF4-1AE7-F0AF-C90F-C46849932EB3}"/>
              </a:ext>
            </a:extLst>
          </p:cNvPr>
          <p:cNvSpPr>
            <a:spLocks noChangeArrowheads="1"/>
          </p:cNvSpPr>
          <p:nvPr/>
        </p:nvSpPr>
        <p:spPr bwMode="auto">
          <a:xfrm>
            <a:off x="822031" y="1883934"/>
            <a:ext cx="6359819"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buFont typeface="Symbol" panose="05050102010706020507" pitchFamily="18" charset="2"/>
              <a:buChar char=""/>
            </a:pPr>
            <a:r>
              <a:rPr lang="en-IN" sz="1400" b="1" u="sng" dirty="0">
                <a:solidFill>
                  <a:srgbClr val="2D3B45"/>
                </a:solidFill>
                <a:effectLst/>
                <a:latin typeface="Lato" panose="020F0502020204030203" pitchFamily="34" charset="0"/>
                <a:ea typeface="Times New Roman" panose="02020603050405020304" pitchFamily="18" charset="0"/>
              </a:rPr>
              <a:t>Embedding Layer:</a:t>
            </a:r>
            <a:r>
              <a:rPr lang="en-IN" sz="1400" dirty="0">
                <a:solidFill>
                  <a:srgbClr val="2D3B45"/>
                </a:solidFill>
                <a:effectLst/>
                <a:latin typeface="Lato" panose="020F0502020204030203" pitchFamily="34" charset="0"/>
                <a:ea typeface="Times New Roman" panose="02020603050405020304" pitchFamily="18" charset="0"/>
              </a:rPr>
              <a:t> Maps each word to a high-dimensional vector space and captures semantic meaning.</a:t>
            </a:r>
            <a:endParaRPr lang="en-IN" sz="14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IN" sz="1400" b="1" u="sng" dirty="0">
                <a:solidFill>
                  <a:srgbClr val="2D3B45"/>
                </a:solidFill>
                <a:effectLst/>
                <a:latin typeface="Lato" panose="020F0502020204030203" pitchFamily="34" charset="0"/>
                <a:ea typeface="Times New Roman" panose="02020603050405020304" pitchFamily="18" charset="0"/>
              </a:rPr>
              <a:t>Convolutional Layer:</a:t>
            </a:r>
            <a:r>
              <a:rPr lang="en-IN" sz="1400" dirty="0">
                <a:solidFill>
                  <a:srgbClr val="2D3B45"/>
                </a:solidFill>
                <a:effectLst/>
                <a:latin typeface="Lato" panose="020F0502020204030203" pitchFamily="34" charset="0"/>
                <a:ea typeface="Times New Roman" panose="02020603050405020304" pitchFamily="18" charset="0"/>
              </a:rPr>
              <a:t> Applies filters to the embedded vectors to extract local features.</a:t>
            </a:r>
            <a:endParaRPr lang="en-IN" sz="14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IN" sz="1400" b="1" u="sng" dirty="0">
                <a:solidFill>
                  <a:srgbClr val="2D3B45"/>
                </a:solidFill>
                <a:effectLst/>
                <a:latin typeface="Lato" panose="020F0502020204030203" pitchFamily="34" charset="0"/>
                <a:ea typeface="Times New Roman" panose="02020603050405020304" pitchFamily="18" charset="0"/>
              </a:rPr>
              <a:t>Dense Layer:</a:t>
            </a:r>
            <a:r>
              <a:rPr lang="en-IN" sz="1400" dirty="0">
                <a:solidFill>
                  <a:srgbClr val="2D3B45"/>
                </a:solidFill>
                <a:effectLst/>
                <a:latin typeface="Lato" panose="020F0502020204030203" pitchFamily="34" charset="0"/>
                <a:ea typeface="Times New Roman" panose="02020603050405020304" pitchFamily="18" charset="0"/>
              </a:rPr>
              <a:t> Fully connected layer that interprets the features extracted by the convolutional layers.</a:t>
            </a:r>
            <a:endParaRPr lang="en-IN" sz="1400" dirty="0">
              <a:effectLst/>
              <a:latin typeface="Times New Roman" panose="02020603050405020304" pitchFamily="18" charset="0"/>
              <a:ea typeface="Times New Roman" panose="02020603050405020304" pitchFamily="18" charset="0"/>
            </a:endParaRPr>
          </a:p>
          <a:p>
            <a:pPr marL="457200"/>
            <a:r>
              <a:rPr lang="en-IN" sz="1400" dirty="0">
                <a:solidFill>
                  <a:srgbClr val="2D3B45"/>
                </a:solidFill>
                <a:effectLst/>
                <a:latin typeface="Lato" panose="020F0502020204030203" pitchFamily="34"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r>
              <a:rPr lang="en-IN" sz="1400" b="1" u="sng" dirty="0">
                <a:solidFill>
                  <a:srgbClr val="2D3B45"/>
                </a:solidFill>
                <a:effectLst/>
                <a:latin typeface="Lato" panose="020F0502020204030203" pitchFamily="34" charset="0"/>
                <a:ea typeface="Times New Roman" panose="02020603050405020304" pitchFamily="18" charset="0"/>
              </a:rPr>
              <a:t>Tokenize &amp; Preprocess:</a:t>
            </a:r>
            <a:r>
              <a:rPr lang="en-IN" sz="1400" dirty="0">
                <a:solidFill>
                  <a:srgbClr val="2D3B45"/>
                </a:solidFill>
                <a:effectLst/>
                <a:latin typeface="Lato" panose="020F0502020204030203" pitchFamily="34" charset="0"/>
                <a:ea typeface="Times New Roman" panose="02020603050405020304" pitchFamily="18" charset="0"/>
              </a:rPr>
              <a:t> Text data is converted to lowercase, punctuation is removed, and words are stemmed. This standard preprocessing step ensures uniformity and reduces noise in the data.</a:t>
            </a:r>
          </a:p>
          <a:p>
            <a:endParaRPr lang="en-IN" sz="1400" dirty="0">
              <a:effectLst/>
              <a:latin typeface="Times New Roman" panose="02020603050405020304" pitchFamily="18" charset="0"/>
              <a:ea typeface="Times New Roman" panose="02020603050405020304" pitchFamily="18" charset="0"/>
            </a:endParaRPr>
          </a:p>
          <a:p>
            <a:r>
              <a:rPr lang="en-IN" sz="1400" b="1" u="sng" dirty="0">
                <a:solidFill>
                  <a:srgbClr val="2D3B45"/>
                </a:solidFill>
                <a:effectLst/>
                <a:latin typeface="Lato" panose="020F0502020204030203" pitchFamily="34" charset="0"/>
                <a:ea typeface="Times New Roman" panose="02020603050405020304" pitchFamily="18" charset="0"/>
              </a:rPr>
              <a:t>Train/Test Split:</a:t>
            </a:r>
            <a:r>
              <a:rPr lang="en-IN" sz="1400" dirty="0">
                <a:solidFill>
                  <a:srgbClr val="2D3B45"/>
                </a:solidFill>
                <a:effectLst/>
                <a:latin typeface="Lato" panose="020F0502020204030203" pitchFamily="34" charset="0"/>
                <a:ea typeface="Times New Roman" panose="02020603050405020304" pitchFamily="18" charset="0"/>
              </a:rPr>
              <a:t> The </a:t>
            </a:r>
            <a:r>
              <a:rPr lang="en-IN" sz="1400" dirty="0" err="1">
                <a:solidFill>
                  <a:srgbClr val="2D3B45"/>
                </a:solidFill>
                <a:effectLst/>
                <a:latin typeface="Lato" panose="020F0502020204030203" pitchFamily="34" charset="0"/>
                <a:ea typeface="Times New Roman" panose="02020603050405020304" pitchFamily="18" charset="0"/>
              </a:rPr>
              <a:t>preprocessed</a:t>
            </a:r>
            <a:r>
              <a:rPr lang="en-IN" sz="1400" dirty="0">
                <a:solidFill>
                  <a:srgbClr val="2D3B45"/>
                </a:solidFill>
                <a:effectLst/>
                <a:latin typeface="Lato" panose="020F0502020204030203" pitchFamily="34" charset="0"/>
                <a:ea typeface="Times New Roman" panose="02020603050405020304" pitchFamily="18" charset="0"/>
              </a:rPr>
              <a:t> dataset is divided into training test sets to enable evaluation.</a:t>
            </a:r>
          </a:p>
          <a:p>
            <a:endParaRPr lang="en-IN" sz="1400" dirty="0">
              <a:effectLst/>
              <a:latin typeface="Times New Roman" panose="02020603050405020304" pitchFamily="18" charset="0"/>
              <a:ea typeface="Times New Roman" panose="02020603050405020304" pitchFamily="18" charset="0"/>
            </a:endParaRPr>
          </a:p>
          <a:p>
            <a:r>
              <a:rPr lang="en-IN" sz="1400" b="1" u="sng" dirty="0">
                <a:solidFill>
                  <a:srgbClr val="2D3B45"/>
                </a:solidFill>
                <a:effectLst/>
                <a:latin typeface="Lato" panose="020F0502020204030203" pitchFamily="34" charset="0"/>
                <a:ea typeface="Times New Roman" panose="02020603050405020304" pitchFamily="18" charset="0"/>
              </a:rPr>
              <a:t>Build the CNN Model:</a:t>
            </a:r>
            <a:r>
              <a:rPr lang="en-IN" sz="1400" dirty="0">
                <a:solidFill>
                  <a:srgbClr val="2D3B45"/>
                </a:solidFill>
                <a:effectLst/>
                <a:latin typeface="Lato" panose="020F0502020204030203" pitchFamily="34" charset="0"/>
                <a:ea typeface="Times New Roman" panose="02020603050405020304" pitchFamily="18" charset="0"/>
              </a:rPr>
              <a:t> The </a:t>
            </a:r>
            <a:r>
              <a:rPr lang="en-IN" sz="1400" dirty="0" err="1">
                <a:solidFill>
                  <a:srgbClr val="2D3B45"/>
                </a:solidFill>
                <a:effectLst/>
                <a:latin typeface="Lato" panose="020F0502020204030203" pitchFamily="34" charset="0"/>
                <a:ea typeface="Times New Roman" panose="02020603050405020304" pitchFamily="18" charset="0"/>
              </a:rPr>
              <a:t>Keras</a:t>
            </a:r>
            <a:r>
              <a:rPr lang="en-IN" sz="1400" dirty="0">
                <a:solidFill>
                  <a:srgbClr val="2D3B45"/>
                </a:solidFill>
                <a:effectLst/>
                <a:latin typeface="Lato" panose="020F0502020204030203" pitchFamily="34" charset="0"/>
                <a:ea typeface="Times New Roman" panose="02020603050405020304" pitchFamily="18" charset="0"/>
              </a:rPr>
              <a:t> library is used to construct the CNN model, comprising an embedding layer, convolutional layers with </a:t>
            </a:r>
            <a:r>
              <a:rPr lang="en-IN" sz="1400" dirty="0" err="1">
                <a:solidFill>
                  <a:srgbClr val="2D3B45"/>
                </a:solidFill>
                <a:effectLst/>
                <a:latin typeface="Lato" panose="020F0502020204030203" pitchFamily="34" charset="0"/>
                <a:ea typeface="Times New Roman" panose="02020603050405020304" pitchFamily="18" charset="0"/>
              </a:rPr>
              <a:t>ReLU</a:t>
            </a:r>
            <a:r>
              <a:rPr lang="en-IN" sz="1400" dirty="0">
                <a:solidFill>
                  <a:srgbClr val="2D3B45"/>
                </a:solidFill>
                <a:effectLst/>
                <a:latin typeface="Lato" panose="020F0502020204030203" pitchFamily="34" charset="0"/>
                <a:ea typeface="Times New Roman" panose="02020603050405020304" pitchFamily="18" charset="0"/>
              </a:rPr>
              <a:t> activation, and a </a:t>
            </a:r>
            <a:r>
              <a:rPr lang="en-IN" sz="1400" dirty="0" err="1">
                <a:solidFill>
                  <a:srgbClr val="2D3B45"/>
                </a:solidFill>
                <a:effectLst/>
                <a:latin typeface="Lato" panose="020F0502020204030203" pitchFamily="34" charset="0"/>
                <a:ea typeface="Times New Roman" panose="02020603050405020304" pitchFamily="18" charset="0"/>
              </a:rPr>
              <a:t>softmax</a:t>
            </a:r>
            <a:r>
              <a:rPr lang="en-IN" sz="1400" dirty="0">
                <a:solidFill>
                  <a:srgbClr val="2D3B45"/>
                </a:solidFill>
                <a:effectLst/>
                <a:latin typeface="Lato" panose="020F0502020204030203" pitchFamily="34" charset="0"/>
                <a:ea typeface="Times New Roman" panose="02020603050405020304" pitchFamily="18" charset="0"/>
              </a:rPr>
              <a:t> layer for classification.</a:t>
            </a:r>
            <a:endParaRPr lang="en-IN" sz="1400" dirty="0">
              <a:effectLst/>
              <a:latin typeface="Times New Roman" panose="02020603050405020304" pitchFamily="18" charset="0"/>
              <a:ea typeface="Times New Roman" panose="02020603050405020304" pitchFamily="18" charset="0"/>
            </a:endParaRPr>
          </a:p>
        </p:txBody>
      </p:sp>
      <p:pic>
        <p:nvPicPr>
          <p:cNvPr id="3" name="Picture 2" descr="A screenshot of a computer program&#10;&#10;Description automatically generated">
            <a:extLst>
              <a:ext uri="{FF2B5EF4-FFF2-40B4-BE49-F238E27FC236}">
                <a16:creationId xmlns:a16="http://schemas.microsoft.com/office/drawing/2014/main" id="{05B24AE3-C5F8-8CEF-B32C-7F7D532DBCC0}"/>
              </a:ext>
            </a:extLst>
          </p:cNvPr>
          <p:cNvPicPr>
            <a:picLocks noChangeAspect="1"/>
          </p:cNvPicPr>
          <p:nvPr/>
        </p:nvPicPr>
        <p:blipFill rotWithShape="1">
          <a:blip r:embed="rId3"/>
          <a:srcRect t="29047"/>
          <a:stretch/>
        </p:blipFill>
        <p:spPr bwMode="auto">
          <a:xfrm>
            <a:off x="7243242" y="1987450"/>
            <a:ext cx="4807585" cy="3774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3229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ADVANCE MODEL IMPLEMENTATION</a:t>
            </a:r>
          </a:p>
        </p:txBody>
      </p:sp>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8" y="1522161"/>
            <a:ext cx="10868891" cy="4705019"/>
          </a:xfrm>
        </p:spPr>
        <p:txBody>
          <a:bodyPr>
            <a:normAutofit/>
          </a:bodyPr>
          <a:lstStyle/>
          <a:p>
            <a:pPr marL="0" indent="0">
              <a:buNone/>
            </a:pPr>
            <a:r>
              <a:rPr lang="en-IN" sz="2800" b="1" dirty="0">
                <a:solidFill>
                  <a:srgbClr val="2D3B45"/>
                </a:solidFill>
                <a:effectLst/>
                <a:latin typeface="Lato" panose="020F0502020204030203" pitchFamily="34" charset="0"/>
                <a:ea typeface="Times New Roman" panose="02020603050405020304" pitchFamily="18" charset="0"/>
              </a:rPr>
              <a:t>CONVOLUTIONAL NEURAL NETWORK</a:t>
            </a:r>
            <a:endParaRPr lang="en-IN" sz="2800" dirty="0">
              <a:effectLst/>
              <a:latin typeface="Times New Roman" panose="02020603050405020304" pitchFamily="18" charset="0"/>
              <a:ea typeface="Times New Roman" panose="02020603050405020304" pitchFamily="18" charset="0"/>
            </a:endParaRPr>
          </a:p>
          <a:p>
            <a:pPr marL="0" indent="0">
              <a:buNone/>
            </a:pPr>
            <a:endParaRPr lang="en-IN" b="1" dirty="0">
              <a:solidFill>
                <a:schemeClr val="accent6">
                  <a:lumMod val="50000"/>
                </a:schemeClr>
              </a:solidFill>
            </a:endParaRPr>
          </a:p>
          <a:p>
            <a:pPr marL="0" indent="0">
              <a:buNone/>
            </a:pPr>
            <a:endParaRPr lang="en-IN" b="1" dirty="0">
              <a:solidFill>
                <a:schemeClr val="accent6">
                  <a:lumMod val="50000"/>
                </a:schemeClr>
              </a:solidFill>
            </a:endParaRPr>
          </a:p>
          <a:p>
            <a:pPr marL="0" indent="0">
              <a:buNone/>
            </a:pPr>
            <a:br>
              <a:rPr lang="en-IN" dirty="0">
                <a:solidFill>
                  <a:schemeClr val="accent6">
                    <a:lumMod val="50000"/>
                  </a:schemeClr>
                </a:solidFill>
              </a:rPr>
            </a:b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IN" dirty="0">
              <a:solidFill>
                <a:schemeClr val="accent6">
                  <a:lumMod val="50000"/>
                </a:schemeClr>
              </a:solidFill>
            </a:endParaRPr>
          </a:p>
          <a:p>
            <a:pPr marL="0" indent="0">
              <a:buNone/>
            </a:pPr>
            <a:endParaRPr lang="en-US" dirty="0">
              <a:solidFill>
                <a:schemeClr val="accent6">
                  <a:lumMod val="50000"/>
                </a:schemeClr>
              </a:solidFill>
            </a:endParaRPr>
          </a:p>
        </p:txBody>
      </p:sp>
      <p:sp>
        <p:nvSpPr>
          <p:cNvPr id="6" name="Rectangle 5">
            <a:extLst>
              <a:ext uri="{FF2B5EF4-FFF2-40B4-BE49-F238E27FC236}">
                <a16:creationId xmlns:a16="http://schemas.microsoft.com/office/drawing/2014/main" id="{5396445F-BCB8-2F5B-821C-E7E529852A61}"/>
              </a:ext>
            </a:extLst>
          </p:cNvPr>
          <p:cNvSpPr>
            <a:spLocks noChangeArrowheads="1"/>
          </p:cNvSpPr>
          <p:nvPr/>
        </p:nvSpPr>
        <p:spPr bwMode="auto">
          <a:xfrm>
            <a:off x="0" y="28352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3">
            <a:extLst>
              <a:ext uri="{FF2B5EF4-FFF2-40B4-BE49-F238E27FC236}">
                <a16:creationId xmlns:a16="http://schemas.microsoft.com/office/drawing/2014/main" id="{12C2DBF4-1AE7-F0AF-C90F-C46849932EB3}"/>
              </a:ext>
            </a:extLst>
          </p:cNvPr>
          <p:cNvSpPr>
            <a:spLocks noChangeArrowheads="1"/>
          </p:cNvSpPr>
          <p:nvPr/>
        </p:nvSpPr>
        <p:spPr bwMode="auto">
          <a:xfrm>
            <a:off x="838198" y="2057637"/>
            <a:ext cx="580395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IN" sz="1400" dirty="0">
                <a:solidFill>
                  <a:srgbClr val="2D3B45"/>
                </a:solidFill>
                <a:effectLst/>
                <a:latin typeface="Lato" panose="020F0502020204030203" pitchFamily="34" charset="0"/>
                <a:ea typeface="Times New Roman" panose="02020603050405020304" pitchFamily="18" charset="0"/>
              </a:rPr>
              <a:t>An accuracy of 95% suggests that the model is making correct predictions for the vast majority of the data. This is a high level of overall correctness, indicating the model's ability to distinguish between sincere and insincere questions</a:t>
            </a:r>
          </a:p>
          <a:p>
            <a:pPr algn="just"/>
            <a:endParaRPr lang="en-IN" sz="1400" dirty="0">
              <a:effectLst/>
              <a:latin typeface="Times New Roman" panose="02020603050405020304" pitchFamily="18" charset="0"/>
              <a:ea typeface="Times New Roman" panose="02020603050405020304" pitchFamily="18" charset="0"/>
            </a:endParaRPr>
          </a:p>
          <a:p>
            <a:pPr algn="just"/>
            <a:r>
              <a:rPr lang="en-IN" sz="1400" dirty="0">
                <a:solidFill>
                  <a:srgbClr val="2D3B45"/>
                </a:solidFill>
                <a:effectLst/>
                <a:latin typeface="Lato" panose="020F0502020204030203" pitchFamily="34" charset="0"/>
                <a:ea typeface="Times New Roman" panose="02020603050405020304" pitchFamily="18" charset="0"/>
              </a:rPr>
              <a:t>A precision of 66% is a notable level of accuracy when it comes to predicting insincere questions. It implies that out of all the questions the model predicts as insincere, 66% are correct. This high precision is particularly valuable if you want to minimize false positives.</a:t>
            </a:r>
          </a:p>
          <a:p>
            <a:pPr algn="just"/>
            <a:endParaRPr lang="en-IN" sz="1400" dirty="0">
              <a:effectLst/>
              <a:latin typeface="Times New Roman" panose="02020603050405020304" pitchFamily="18" charset="0"/>
              <a:ea typeface="Times New Roman" panose="02020603050405020304" pitchFamily="18" charset="0"/>
            </a:endParaRPr>
          </a:p>
          <a:p>
            <a:pPr algn="just"/>
            <a:r>
              <a:rPr lang="en-IN" sz="1400" dirty="0">
                <a:solidFill>
                  <a:srgbClr val="2D3B45"/>
                </a:solidFill>
                <a:effectLst/>
                <a:latin typeface="Lato" panose="020F0502020204030203" pitchFamily="34" charset="0"/>
                <a:ea typeface="Times New Roman" panose="02020603050405020304" pitchFamily="18" charset="0"/>
              </a:rPr>
              <a:t>A recall of 45% indicates that the model is capturing almost half of the actual insincere questions. While not extremely high, it's still a respectable level of recall. This suggests that the model is effective at identifying insincere questions and minimizes false negatives.</a:t>
            </a:r>
          </a:p>
          <a:p>
            <a:pPr algn="just"/>
            <a:endParaRPr lang="en-IN" sz="1400" dirty="0">
              <a:effectLst/>
              <a:latin typeface="Times New Roman" panose="02020603050405020304" pitchFamily="18" charset="0"/>
              <a:ea typeface="Times New Roman" panose="02020603050405020304" pitchFamily="18" charset="0"/>
            </a:endParaRPr>
          </a:p>
          <a:p>
            <a:pPr algn="just"/>
            <a:r>
              <a:rPr lang="en-IN" sz="1400" dirty="0">
                <a:solidFill>
                  <a:srgbClr val="2D3B45"/>
                </a:solidFill>
                <a:effectLst/>
                <a:latin typeface="Lato" panose="020F0502020204030203" pitchFamily="34" charset="0"/>
                <a:ea typeface="Times New Roman" panose="02020603050405020304" pitchFamily="18" charset="0"/>
              </a:rPr>
              <a:t>F1 Score of 0.53 indicates that the model strikes a good balance between minimizing false positives and false negatives.</a:t>
            </a:r>
          </a:p>
          <a:p>
            <a:pPr algn="just"/>
            <a:endParaRPr lang="en-IN" sz="1400" dirty="0">
              <a:effectLst/>
              <a:latin typeface="Times New Roman" panose="02020603050405020304" pitchFamily="18" charset="0"/>
              <a:ea typeface="Times New Roman" panose="02020603050405020304" pitchFamily="18" charset="0"/>
            </a:endParaRPr>
          </a:p>
          <a:p>
            <a:pPr algn="just"/>
            <a:r>
              <a:rPr lang="en-IN" sz="1400" dirty="0">
                <a:solidFill>
                  <a:srgbClr val="2D3B45"/>
                </a:solidFill>
                <a:effectLst/>
                <a:latin typeface="Lato" panose="020F0502020204030203" pitchFamily="34" charset="0"/>
                <a:ea typeface="Times New Roman" panose="02020603050405020304" pitchFamily="18" charset="0"/>
              </a:rPr>
              <a:t>These metrics collectively suggest that your CNN model is performing well in classifying questions as sincere or insincere, and it's achieving a good trade-off between precision and recall.</a:t>
            </a:r>
            <a:endParaRPr lang="en-IN" sz="1400" dirty="0">
              <a:effectLst/>
              <a:latin typeface="Times New Roman" panose="02020603050405020304" pitchFamily="18" charset="0"/>
              <a:ea typeface="Times New Roman" panose="02020603050405020304" pitchFamily="18" charset="0"/>
            </a:endParaRPr>
          </a:p>
        </p:txBody>
      </p:sp>
      <p:pic>
        <p:nvPicPr>
          <p:cNvPr id="5" name="Picture 4" descr="A screenshot of a computer program&#10;&#10;Description automatically generated">
            <a:extLst>
              <a:ext uri="{FF2B5EF4-FFF2-40B4-BE49-F238E27FC236}">
                <a16:creationId xmlns:a16="http://schemas.microsoft.com/office/drawing/2014/main" id="{937365B1-9288-4AB4-63D8-4D184C8E8CD9}"/>
              </a:ext>
            </a:extLst>
          </p:cNvPr>
          <p:cNvPicPr>
            <a:picLocks noChangeAspect="1"/>
          </p:cNvPicPr>
          <p:nvPr/>
        </p:nvPicPr>
        <p:blipFill>
          <a:blip r:embed="rId3"/>
          <a:stretch>
            <a:fillRect/>
          </a:stretch>
        </p:blipFill>
        <p:spPr>
          <a:xfrm>
            <a:off x="6720840" y="2109386"/>
            <a:ext cx="5303520" cy="2941320"/>
          </a:xfrm>
          <a:prstGeom prst="rect">
            <a:avLst/>
          </a:prstGeom>
        </p:spPr>
      </p:pic>
    </p:spTree>
    <p:extLst>
      <p:ext uri="{BB962C8B-B14F-4D97-AF65-F5344CB8AC3E}">
        <p14:creationId xmlns:p14="http://schemas.microsoft.com/office/powerpoint/2010/main" val="1005998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RESULTS</a:t>
            </a:r>
          </a:p>
        </p:txBody>
      </p:sp>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160020" y="1281894"/>
            <a:ext cx="6949440" cy="3785406"/>
          </a:xfrm>
        </p:spPr>
        <p:txBody>
          <a:bodyPr>
            <a:normAutofit fontScale="25000" lnSpcReduction="20000"/>
          </a:bodyPr>
          <a:lstStyle/>
          <a:p>
            <a:pPr marL="0" indent="0">
              <a:lnSpc>
                <a:spcPct val="120000"/>
              </a:lnSpc>
              <a:buNone/>
            </a:pPr>
            <a:r>
              <a:rPr lang="en-US" sz="5600" dirty="0">
                <a:solidFill>
                  <a:schemeClr val="accent6">
                    <a:lumMod val="50000"/>
                  </a:schemeClr>
                </a:solidFill>
              </a:rPr>
              <a:t>The evaluation of the three models suggests that CNNs provide a powerful mechanism for text classification, especially in identifying insincere questions in datasets like Quora's. Despite their computational cost, CNNs' ability to handle the intricacies of language makes them a strong candidate for complex NLP tasks.</a:t>
            </a:r>
          </a:p>
          <a:p>
            <a:pPr marL="0" indent="0">
              <a:lnSpc>
                <a:spcPct val="120000"/>
              </a:lnSpc>
              <a:spcBef>
                <a:spcPts val="0"/>
              </a:spcBef>
              <a:buNone/>
            </a:pPr>
            <a:endParaRPr lang="en-US" sz="5600" dirty="0">
              <a:solidFill>
                <a:schemeClr val="accent6">
                  <a:lumMod val="50000"/>
                </a:schemeClr>
              </a:solidFill>
            </a:endParaRPr>
          </a:p>
          <a:p>
            <a:pPr marL="0" indent="0">
              <a:lnSpc>
                <a:spcPct val="120000"/>
              </a:lnSpc>
              <a:spcBef>
                <a:spcPts val="0"/>
              </a:spcBef>
              <a:buNone/>
            </a:pPr>
            <a:r>
              <a:rPr lang="en-US" sz="5600" dirty="0">
                <a:solidFill>
                  <a:schemeClr val="accent6">
                    <a:lumMod val="50000"/>
                  </a:schemeClr>
                </a:solidFill>
              </a:rPr>
              <a:t>Potential Improvements</a:t>
            </a:r>
          </a:p>
          <a:p>
            <a:pPr marL="0" indent="0">
              <a:lnSpc>
                <a:spcPct val="120000"/>
              </a:lnSpc>
              <a:spcBef>
                <a:spcPts val="0"/>
              </a:spcBef>
              <a:buNone/>
            </a:pPr>
            <a:r>
              <a:rPr lang="en-US" sz="5600" b="1" dirty="0">
                <a:solidFill>
                  <a:schemeClr val="accent6">
                    <a:lumMod val="50000"/>
                  </a:schemeClr>
                </a:solidFill>
              </a:rPr>
              <a:t>Logistic Regression</a:t>
            </a:r>
            <a:r>
              <a:rPr lang="en-US" sz="5600" dirty="0">
                <a:solidFill>
                  <a:schemeClr val="accent6">
                    <a:lumMod val="50000"/>
                  </a:schemeClr>
                </a:solidFill>
              </a:rPr>
              <a:t>: Implementing advanced feature selection and regularization techniques can mitigate overfitting and improve model generalization.</a:t>
            </a:r>
          </a:p>
          <a:p>
            <a:pPr marL="0" indent="0">
              <a:lnSpc>
                <a:spcPct val="120000"/>
              </a:lnSpc>
              <a:spcBef>
                <a:spcPts val="0"/>
              </a:spcBef>
              <a:buNone/>
            </a:pPr>
            <a:r>
              <a:rPr lang="en-US" sz="5600" b="1" dirty="0">
                <a:solidFill>
                  <a:schemeClr val="accent6">
                    <a:lumMod val="50000"/>
                  </a:schemeClr>
                </a:solidFill>
              </a:rPr>
              <a:t>Naive Bayes</a:t>
            </a:r>
            <a:r>
              <a:rPr lang="en-US" sz="5600" dirty="0">
                <a:solidFill>
                  <a:schemeClr val="accent6">
                    <a:lumMod val="50000"/>
                  </a:schemeClr>
                </a:solidFill>
              </a:rPr>
              <a:t>: Exploring feature engineering and alternative Naive Bayes variations could enhance its predictive capacity.</a:t>
            </a:r>
          </a:p>
          <a:p>
            <a:pPr marL="0" indent="0">
              <a:lnSpc>
                <a:spcPct val="120000"/>
              </a:lnSpc>
              <a:spcBef>
                <a:spcPts val="0"/>
              </a:spcBef>
              <a:buNone/>
            </a:pPr>
            <a:r>
              <a:rPr lang="en-US" sz="5600" b="1" dirty="0">
                <a:solidFill>
                  <a:schemeClr val="accent6">
                    <a:lumMod val="50000"/>
                  </a:schemeClr>
                </a:solidFill>
              </a:rPr>
              <a:t>CNN</a:t>
            </a:r>
            <a:r>
              <a:rPr lang="en-US" sz="5600" dirty="0">
                <a:solidFill>
                  <a:schemeClr val="accent6">
                    <a:lumMod val="50000"/>
                  </a:schemeClr>
                </a:solidFill>
              </a:rPr>
              <a:t>: Integrating pre-trained word embeddings and expanding convolutional layers may increase the depth of text understanding.</a:t>
            </a:r>
          </a:p>
          <a:p>
            <a:pPr marL="0" indent="0">
              <a:lnSpc>
                <a:spcPct val="120000"/>
              </a:lnSpc>
              <a:buNone/>
            </a:pPr>
            <a:r>
              <a:rPr lang="en-US" sz="5600" b="1" dirty="0">
                <a:solidFill>
                  <a:schemeClr val="accent6">
                    <a:lumMod val="50000"/>
                  </a:schemeClr>
                </a:solidFill>
              </a:rPr>
              <a:t>CONCLUSION</a:t>
            </a:r>
          </a:p>
          <a:p>
            <a:pPr marL="0" indent="0">
              <a:lnSpc>
                <a:spcPct val="120000"/>
              </a:lnSpc>
              <a:buNone/>
            </a:pPr>
            <a:r>
              <a:rPr lang="en-US" sz="5600" dirty="0">
                <a:solidFill>
                  <a:schemeClr val="accent6">
                    <a:lumMod val="50000"/>
                  </a:schemeClr>
                </a:solidFill>
              </a:rPr>
              <a:t>Each model possesses unique characteristics that make it suitable for specific scenarios within text classification. Logistic Regression and Naive Bayes offer simplicity and computational efficiency, whereas CNNs excel in performance at the cost of complexity and computational demands. The choice of model should be influenced by the specific requirements of the task, data availability, and computational resources.</a:t>
            </a:r>
          </a:p>
          <a:p>
            <a:pPr marL="0" indent="0">
              <a:lnSpc>
                <a:spcPct val="120000"/>
              </a:lnSpc>
              <a:buNone/>
            </a:pPr>
            <a:r>
              <a:rPr lang="en-US" sz="5600" b="1" dirty="0">
                <a:solidFill>
                  <a:schemeClr val="accent6">
                    <a:lumMod val="50000"/>
                  </a:schemeClr>
                </a:solidFill>
              </a:rPr>
              <a:t>FACTORS</a:t>
            </a:r>
          </a:p>
          <a:p>
            <a:pPr marL="0" indent="0">
              <a:lnSpc>
                <a:spcPct val="120000"/>
              </a:lnSpc>
              <a:buNone/>
            </a:pPr>
            <a:r>
              <a:rPr lang="en-US" sz="5600" dirty="0">
                <a:solidFill>
                  <a:schemeClr val="accent6">
                    <a:lumMod val="50000"/>
                  </a:schemeClr>
                </a:solidFill>
              </a:rPr>
              <a:t>In applying these models, it is crucial to consider factors such as class imbalance, data preprocessing, and the trade-off between model interpretability and accuracy. Furthermore, the ever-evolving landscape of NLP suggests that continued research and experimentation with hybrid models and new architectures will be instrumental in advancing the field.</a:t>
            </a:r>
          </a:p>
          <a:p>
            <a:pPr marL="0" indent="0">
              <a:buNone/>
            </a:pPr>
            <a:endParaRPr lang="en-IN" dirty="0">
              <a:solidFill>
                <a:schemeClr val="accent6">
                  <a:lumMod val="50000"/>
                </a:schemeClr>
              </a:solidFill>
            </a:endParaRPr>
          </a:p>
        </p:txBody>
      </p:sp>
      <p:pic>
        <p:nvPicPr>
          <p:cNvPr id="7" name="Picture 6" descr="A screenshot of a graph&#10;&#10;Description automatically generated">
            <a:extLst>
              <a:ext uri="{FF2B5EF4-FFF2-40B4-BE49-F238E27FC236}">
                <a16:creationId xmlns:a16="http://schemas.microsoft.com/office/drawing/2014/main" id="{9BD6388A-82EB-F89A-1DAD-D67844368286}"/>
              </a:ext>
            </a:extLst>
          </p:cNvPr>
          <p:cNvPicPr>
            <a:picLocks noChangeAspect="1"/>
          </p:cNvPicPr>
          <p:nvPr/>
        </p:nvPicPr>
        <p:blipFill rotWithShape="1">
          <a:blip r:embed="rId3"/>
          <a:srcRect t="43365" b="3421"/>
          <a:stretch/>
        </p:blipFill>
        <p:spPr bwMode="auto">
          <a:xfrm>
            <a:off x="7048046" y="1607820"/>
            <a:ext cx="5143954" cy="39395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3501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STREAMLIT APP with </a:t>
            </a:r>
            <a:r>
              <a:rPr lang="en-US" sz="4800" b="1" dirty="0" err="1"/>
              <a:t>DistilBERT</a:t>
            </a:r>
            <a:endParaRPr lang="en-US" sz="4800" b="1" dirty="0"/>
          </a:p>
        </p:txBody>
      </p:sp>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223935" y="1339564"/>
            <a:ext cx="11968065" cy="5090869"/>
          </a:xfrm>
        </p:spPr>
        <p:txBody>
          <a:bodyPr>
            <a:normAutofit/>
          </a:bodyPr>
          <a:lstStyle/>
          <a:p>
            <a:pPr marL="0" indent="0">
              <a:spcBef>
                <a:spcPts val="900"/>
              </a:spcBef>
              <a:spcAft>
                <a:spcPts val="900"/>
              </a:spcAft>
              <a:buNone/>
            </a:pPr>
            <a:r>
              <a:rPr lang="en-IN" sz="1400" dirty="0">
                <a:solidFill>
                  <a:schemeClr val="accent6">
                    <a:lumMod val="50000"/>
                  </a:schemeClr>
                </a:solidFill>
              </a:rPr>
              <a:t>BERT (Bidirectional Encoder Representations from Transformers) </a:t>
            </a:r>
          </a:p>
          <a:p>
            <a:pPr marL="0" indent="0">
              <a:spcBef>
                <a:spcPts val="900"/>
              </a:spcBef>
              <a:spcAft>
                <a:spcPts val="900"/>
              </a:spcAft>
              <a:buNone/>
            </a:pPr>
            <a:r>
              <a:rPr lang="en-IN" sz="1400" dirty="0">
                <a:solidFill>
                  <a:schemeClr val="accent6">
                    <a:lumMod val="50000"/>
                  </a:schemeClr>
                </a:solidFill>
              </a:rPr>
              <a:t>One of the key strengths of BERT is its ability to understand context from both the left and right sides of a word. Traditional models like LSTMs and RNNs process text sequentially in one direction, which can limit their understanding of context. BERT, on the other hand, employs a bidirectional architecture that captures the full context of a word within a sentence.</a:t>
            </a:r>
          </a:p>
          <a:p>
            <a:pPr marL="0" indent="0">
              <a:spcBef>
                <a:spcPts val="900"/>
              </a:spcBef>
              <a:spcAft>
                <a:spcPts val="900"/>
              </a:spcAft>
              <a:buNone/>
            </a:pPr>
            <a:r>
              <a:rPr lang="en-IN" sz="1400" dirty="0">
                <a:solidFill>
                  <a:schemeClr val="accent6">
                    <a:lumMod val="50000"/>
                  </a:schemeClr>
                </a:solidFill>
              </a:rPr>
              <a:t>BERT models are pretrained on large corpora of text data, which means they already have extensive knowledge about language and can be fine-tuned for specific NLP tasks. This pretraining allows BERT to learn rich and general-purpose representations of words and phrases, making it highly adaptable to a wide range of NLP applications.</a:t>
            </a:r>
          </a:p>
          <a:p>
            <a:pPr marL="0" indent="0">
              <a:lnSpc>
                <a:spcPct val="120000"/>
              </a:lnSpc>
              <a:buNone/>
            </a:pPr>
            <a:endParaRPr lang="en-US" sz="5600" dirty="0">
              <a:solidFill>
                <a:schemeClr val="accent6">
                  <a:lumMod val="50000"/>
                </a:schemeClr>
              </a:solidFill>
            </a:endParaRPr>
          </a:p>
          <a:p>
            <a:pPr marL="0" indent="0">
              <a:buNone/>
            </a:pPr>
            <a:br>
              <a:rPr lang="en-IN" dirty="0">
                <a:solidFill>
                  <a:schemeClr val="accent6">
                    <a:lumMod val="50000"/>
                  </a:schemeClr>
                </a:solidFill>
              </a:rPr>
            </a:br>
            <a:endParaRPr lang="en-IN" dirty="0">
              <a:solidFill>
                <a:schemeClr val="accent6">
                  <a:lumMod val="50000"/>
                </a:schemeClr>
              </a:solidFill>
            </a:endParaRPr>
          </a:p>
          <a:p>
            <a:pPr marL="0" indent="0">
              <a:buNone/>
            </a:pPr>
            <a:endParaRPr lang="en-IN" dirty="0">
              <a:solidFill>
                <a:schemeClr val="accent6">
                  <a:lumMod val="50000"/>
                </a:schemeClr>
              </a:solidFill>
            </a:endParaRPr>
          </a:p>
        </p:txBody>
      </p:sp>
      <p:pic>
        <p:nvPicPr>
          <p:cNvPr id="3" name="Picture 2">
            <a:extLst>
              <a:ext uri="{FF2B5EF4-FFF2-40B4-BE49-F238E27FC236}">
                <a16:creationId xmlns:a16="http://schemas.microsoft.com/office/drawing/2014/main" id="{527F3B7F-5356-C522-C3E2-7F4D76E9A7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13796" r="13874" b="8019"/>
          <a:stretch/>
        </p:blipFill>
        <p:spPr bwMode="auto">
          <a:xfrm>
            <a:off x="329220" y="3884998"/>
            <a:ext cx="5649550" cy="177624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07678E3-AF37-6F72-D18D-9C48BB580C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4520" y="3238081"/>
            <a:ext cx="4727051" cy="3429000"/>
          </a:xfrm>
          <a:prstGeom prst="rect">
            <a:avLst/>
          </a:prstGeom>
        </p:spPr>
      </p:pic>
    </p:spTree>
    <p:extLst>
      <p:ext uri="{BB962C8B-B14F-4D97-AF65-F5344CB8AC3E}">
        <p14:creationId xmlns:p14="http://schemas.microsoft.com/office/powerpoint/2010/main" val="374150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REFERENCES</a:t>
            </a:r>
          </a:p>
        </p:txBody>
      </p:sp>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740663" y="1339564"/>
            <a:ext cx="10857288" cy="4454745"/>
          </a:xfrm>
        </p:spPr>
        <p:txBody>
          <a:bodyPr>
            <a:normAutofit fontScale="25000" lnSpcReduction="20000"/>
          </a:bodyPr>
          <a:lstStyle/>
          <a:p>
            <a:pPr marL="0" indent="0">
              <a:buNone/>
            </a:pPr>
            <a:endParaRPr lang="en-IN" sz="2100" dirty="0">
              <a:solidFill>
                <a:srgbClr val="2D3B45"/>
              </a:solidFill>
              <a:latin typeface="Lato" panose="020F0502020204030203" pitchFamily="34" charset="0"/>
            </a:endParaRPr>
          </a:p>
          <a:p>
            <a:pPr marL="0" indent="0">
              <a:buNone/>
            </a:pPr>
            <a:r>
              <a:rPr lang="en-IN" sz="6000" dirty="0">
                <a:solidFill>
                  <a:srgbClr val="2D3B45"/>
                </a:solidFill>
                <a:latin typeface="Lato" panose="020F0502020204030203" pitchFamily="34" charset="0"/>
              </a:rPr>
              <a:t>Majority of work has been divided among team members</a:t>
            </a:r>
            <a:br>
              <a:rPr lang="en-IN" sz="6000" dirty="0">
                <a:solidFill>
                  <a:srgbClr val="2D3B45"/>
                </a:solidFill>
                <a:latin typeface="Lato" panose="020F0502020204030203" pitchFamily="34" charset="0"/>
              </a:rPr>
            </a:br>
            <a:r>
              <a:rPr lang="en-IN" sz="6000" dirty="0">
                <a:solidFill>
                  <a:srgbClr val="2D3B45"/>
                </a:solidFill>
                <a:latin typeface="Lato" panose="020F0502020204030203" pitchFamily="34" charset="0"/>
              </a:rPr>
              <a:t>Nainil worked on the data preprocessing and EDA along with feature engineering</a:t>
            </a:r>
            <a:br>
              <a:rPr lang="en-IN" sz="6000" dirty="0">
                <a:solidFill>
                  <a:srgbClr val="2D3B45"/>
                </a:solidFill>
                <a:latin typeface="Lato" panose="020F0502020204030203" pitchFamily="34" charset="0"/>
              </a:rPr>
            </a:br>
            <a:r>
              <a:rPr lang="en-IN" sz="6000" dirty="0">
                <a:solidFill>
                  <a:srgbClr val="2D3B45"/>
                </a:solidFill>
                <a:latin typeface="Lato" panose="020F0502020204030203" pitchFamily="34" charset="0"/>
              </a:rPr>
              <a:t>For the text processing part, Nainil worked on TFIDF tokenization as an input to models.</a:t>
            </a:r>
          </a:p>
          <a:p>
            <a:pPr marL="0" indent="0">
              <a:buNone/>
            </a:pPr>
            <a:r>
              <a:rPr lang="en-IN" sz="6000" dirty="0">
                <a:solidFill>
                  <a:srgbClr val="2D3B45"/>
                </a:solidFill>
                <a:latin typeface="Lato" panose="020F0502020204030203" pitchFamily="34" charset="0"/>
              </a:rPr>
              <a:t>Additionally, Model implementation including Naïve Bayes and CNN was carried out by Nainil</a:t>
            </a:r>
            <a:br>
              <a:rPr lang="en-IN" sz="6000" dirty="0">
                <a:solidFill>
                  <a:srgbClr val="2D3B45"/>
                </a:solidFill>
                <a:latin typeface="Lato" panose="020F0502020204030203" pitchFamily="34" charset="0"/>
              </a:rPr>
            </a:br>
            <a:r>
              <a:rPr lang="en-IN" sz="6000" dirty="0" err="1">
                <a:solidFill>
                  <a:srgbClr val="2D3B45"/>
                </a:solidFill>
                <a:latin typeface="Lato" panose="020F0502020204030203" pitchFamily="34" charset="0"/>
              </a:rPr>
              <a:t>Nainil</a:t>
            </a:r>
            <a:r>
              <a:rPr lang="en-IN" sz="6000" dirty="0">
                <a:solidFill>
                  <a:srgbClr val="2D3B45"/>
                </a:solidFill>
                <a:latin typeface="Lato" panose="020F0502020204030203" pitchFamily="34" charset="0"/>
              </a:rPr>
              <a:t> </a:t>
            </a:r>
            <a:r>
              <a:rPr lang="en-IN" sz="6000" dirty="0" err="1">
                <a:solidFill>
                  <a:srgbClr val="2D3B45"/>
                </a:solidFill>
                <a:latin typeface="Lato" panose="020F0502020204030203" pitchFamily="34" charset="0"/>
              </a:rPr>
              <a:t>bulit</a:t>
            </a:r>
            <a:r>
              <a:rPr lang="en-IN" sz="6000" dirty="0">
                <a:solidFill>
                  <a:srgbClr val="2D3B45"/>
                </a:solidFill>
                <a:latin typeface="Lato" panose="020F0502020204030203" pitchFamily="34" charset="0"/>
              </a:rPr>
              <a:t> a framework to use </a:t>
            </a:r>
            <a:r>
              <a:rPr lang="en-IN" sz="6000" dirty="0" err="1">
                <a:solidFill>
                  <a:srgbClr val="2D3B45"/>
                </a:solidFill>
                <a:latin typeface="Lato" panose="020F0502020204030203" pitchFamily="34" charset="0"/>
              </a:rPr>
              <a:t>DistilBERT</a:t>
            </a:r>
            <a:r>
              <a:rPr lang="en-IN" sz="6000" dirty="0">
                <a:solidFill>
                  <a:srgbClr val="2D3B45"/>
                </a:solidFill>
                <a:latin typeface="Lato" panose="020F0502020204030203" pitchFamily="34" charset="0"/>
              </a:rPr>
              <a:t> for training of web model.</a:t>
            </a:r>
            <a:br>
              <a:rPr lang="en-IN" sz="6000" dirty="0">
                <a:solidFill>
                  <a:srgbClr val="2D3B45"/>
                </a:solidFill>
                <a:latin typeface="Lato" panose="020F0502020204030203" pitchFamily="34" charset="0"/>
              </a:rPr>
            </a:br>
            <a:br>
              <a:rPr lang="en-IN" sz="6000" dirty="0">
                <a:solidFill>
                  <a:srgbClr val="2D3B45"/>
                </a:solidFill>
                <a:latin typeface="Lato" panose="020F0502020204030203" pitchFamily="34" charset="0"/>
              </a:rPr>
            </a:br>
            <a:r>
              <a:rPr lang="en-IN" sz="6000" dirty="0">
                <a:solidFill>
                  <a:srgbClr val="2D3B45"/>
                </a:solidFill>
                <a:latin typeface="Lato" panose="020F0502020204030203" pitchFamily="34" charset="0"/>
              </a:rPr>
              <a:t>Simran worked on some feature engineering and carried out text preprocessing using Bag of Words and implemented Stemming, stop word removal and vectorization. </a:t>
            </a:r>
            <a:br>
              <a:rPr lang="en-IN" sz="6000" dirty="0">
                <a:solidFill>
                  <a:srgbClr val="2D3B45"/>
                </a:solidFill>
                <a:latin typeface="Lato" panose="020F0502020204030203" pitchFamily="34" charset="0"/>
              </a:rPr>
            </a:br>
            <a:r>
              <a:rPr lang="en-IN" sz="6000" dirty="0">
                <a:solidFill>
                  <a:srgbClr val="2D3B45"/>
                </a:solidFill>
                <a:latin typeface="Lato" panose="020F0502020204030203" pitchFamily="34" charset="0"/>
              </a:rPr>
              <a:t>Logistical regression was also implemented to processed data.</a:t>
            </a:r>
            <a:br>
              <a:rPr lang="en-IN" sz="6000" dirty="0">
                <a:solidFill>
                  <a:srgbClr val="2D3B45"/>
                </a:solidFill>
                <a:latin typeface="Lato" panose="020F0502020204030203" pitchFamily="34" charset="0"/>
              </a:rPr>
            </a:br>
            <a:r>
              <a:rPr lang="en-IN" sz="6000" dirty="0">
                <a:solidFill>
                  <a:srgbClr val="2D3B45"/>
                </a:solidFill>
                <a:latin typeface="Lato" panose="020F0502020204030203" pitchFamily="34" charset="0"/>
              </a:rPr>
              <a:t>Simran made a </a:t>
            </a:r>
            <a:r>
              <a:rPr lang="en-IN" sz="6000" dirty="0" err="1">
                <a:solidFill>
                  <a:srgbClr val="2D3B45"/>
                </a:solidFill>
                <a:latin typeface="Lato" panose="020F0502020204030203" pitchFamily="34" charset="0"/>
              </a:rPr>
              <a:t>streamlit</a:t>
            </a:r>
            <a:r>
              <a:rPr lang="en-IN" sz="6000" dirty="0">
                <a:solidFill>
                  <a:srgbClr val="2D3B45"/>
                </a:solidFill>
                <a:latin typeface="Lato" panose="020F0502020204030203" pitchFamily="34" charset="0"/>
              </a:rPr>
              <a:t> application with input from user for interactive application for </a:t>
            </a:r>
            <a:r>
              <a:rPr lang="en-IN" sz="6000" dirty="0" err="1">
                <a:solidFill>
                  <a:srgbClr val="2D3B45"/>
                </a:solidFill>
                <a:latin typeface="Lato" panose="020F0502020204030203" pitchFamily="34" charset="0"/>
              </a:rPr>
              <a:t>DistilBERT</a:t>
            </a:r>
            <a:r>
              <a:rPr lang="en-IN" sz="6000" dirty="0">
                <a:solidFill>
                  <a:srgbClr val="2D3B45"/>
                </a:solidFill>
                <a:latin typeface="Lato" panose="020F0502020204030203" pitchFamily="34" charset="0"/>
              </a:rPr>
              <a:t> model.</a:t>
            </a:r>
          </a:p>
          <a:p>
            <a:pPr marL="0" indent="0">
              <a:buNone/>
            </a:pPr>
            <a:br>
              <a:rPr lang="en-IN" sz="6000" dirty="0">
                <a:solidFill>
                  <a:srgbClr val="2D3B45"/>
                </a:solidFill>
                <a:latin typeface="Lato" panose="020F0502020204030203" pitchFamily="34" charset="0"/>
              </a:rPr>
            </a:br>
            <a:r>
              <a:rPr lang="en-IN" sz="6000" dirty="0">
                <a:solidFill>
                  <a:srgbClr val="2D3B45"/>
                </a:solidFill>
                <a:latin typeface="Lato" panose="020F0502020204030203" pitchFamily="34" charset="0"/>
              </a:rPr>
              <a:t>1. NLP lecture python notebook by Prof. </a:t>
            </a:r>
            <a:r>
              <a:rPr lang="en-IN" sz="6000" dirty="0" err="1">
                <a:solidFill>
                  <a:srgbClr val="2D3B45"/>
                </a:solidFill>
                <a:latin typeface="Lato" panose="020F0502020204030203" pitchFamily="34" charset="0"/>
              </a:rPr>
              <a:t>Junwei</a:t>
            </a:r>
            <a:r>
              <a:rPr lang="en-IN" sz="6000" dirty="0">
                <a:solidFill>
                  <a:srgbClr val="2D3B45"/>
                </a:solidFill>
                <a:latin typeface="Lato" panose="020F0502020204030203" pitchFamily="34" charset="0"/>
              </a:rPr>
              <a:t> Huang</a:t>
            </a:r>
          </a:p>
          <a:p>
            <a:pPr marL="0" indent="0">
              <a:buNone/>
            </a:pPr>
            <a:r>
              <a:rPr lang="en-IN" sz="6000" dirty="0">
                <a:solidFill>
                  <a:srgbClr val="2D3B45"/>
                </a:solidFill>
                <a:latin typeface="Lato" panose="020F0502020204030203" pitchFamily="34" charset="0"/>
              </a:rPr>
              <a:t>2. Medium blog on Quora Question Classification: </a:t>
            </a:r>
          </a:p>
          <a:p>
            <a:pPr marL="0" indent="0">
              <a:buNone/>
            </a:pPr>
            <a:r>
              <a:rPr lang="en-IN" sz="6000" dirty="0">
                <a:solidFill>
                  <a:srgbClr val="2D3B45"/>
                </a:solidFill>
                <a:latin typeface="Lato" panose="020F0502020204030203" pitchFamily="34" charset="0"/>
              </a:rPr>
              <a:t>(https://medium.com/@amitbalharakr93/quora-insincere-question-classification-2f19a973273b) </a:t>
            </a:r>
          </a:p>
          <a:p>
            <a:pPr marL="0" indent="0">
              <a:buNone/>
            </a:pPr>
            <a:r>
              <a:rPr lang="en-IN" sz="6000" dirty="0">
                <a:solidFill>
                  <a:srgbClr val="2D3B45"/>
                </a:solidFill>
                <a:latin typeface="Lato" panose="020F0502020204030203" pitchFamily="34" charset="0"/>
              </a:rPr>
              <a:t>3. Towards </a:t>
            </a:r>
            <a:r>
              <a:rPr lang="en-IN" sz="6000" dirty="0" err="1">
                <a:solidFill>
                  <a:srgbClr val="2D3B45"/>
                </a:solidFill>
                <a:latin typeface="Lato" panose="020F0502020204030203" pitchFamily="34" charset="0"/>
              </a:rPr>
              <a:t>DataScience</a:t>
            </a:r>
            <a:r>
              <a:rPr lang="en-IN" sz="6000" dirty="0">
                <a:solidFill>
                  <a:srgbClr val="2D3B45"/>
                </a:solidFill>
                <a:latin typeface="Lato" panose="020F0502020204030203" pitchFamily="34" charset="0"/>
              </a:rPr>
              <a:t> blog on Quora Question Classification</a:t>
            </a:r>
          </a:p>
          <a:p>
            <a:pPr marL="0" indent="0">
              <a:buNone/>
            </a:pPr>
            <a:r>
              <a:rPr lang="en-IN" sz="6000" dirty="0">
                <a:solidFill>
                  <a:srgbClr val="2D3B45"/>
                </a:solidFill>
                <a:latin typeface="Lato" panose="020F0502020204030203" pitchFamily="34" charset="0"/>
              </a:rPr>
              <a:t> (https://towardsdatascience.com/quora-insincere-questions-classification-d5a655370c47)</a:t>
            </a:r>
          </a:p>
          <a:p>
            <a:pPr marL="0" indent="0">
              <a:buNone/>
            </a:pPr>
            <a:r>
              <a:rPr lang="en-IN" sz="6000" dirty="0">
                <a:solidFill>
                  <a:srgbClr val="2D3B45"/>
                </a:solidFill>
                <a:latin typeface="Lato" panose="020F0502020204030203" pitchFamily="34" charset="0"/>
              </a:rPr>
              <a:t>4.  Microsoft Bing AI chat</a:t>
            </a:r>
          </a:p>
          <a:p>
            <a:pPr marL="0" indent="0">
              <a:buNone/>
            </a:pPr>
            <a:r>
              <a:rPr lang="en-IN" sz="6000" dirty="0">
                <a:solidFill>
                  <a:srgbClr val="2D3B45"/>
                </a:solidFill>
                <a:latin typeface="Lato" panose="020F0502020204030203" pitchFamily="34" charset="0"/>
              </a:rPr>
              <a:t>5.  `Quora Insincere Questions Classification`</a:t>
            </a:r>
          </a:p>
          <a:p>
            <a:pPr marL="0" indent="0">
              <a:buNone/>
            </a:pPr>
            <a:r>
              <a:rPr lang="en-IN" sz="6000" dirty="0">
                <a:solidFill>
                  <a:srgbClr val="2D3B45"/>
                </a:solidFill>
                <a:latin typeface="Lato" panose="020F0502020204030203" pitchFamily="34" charset="0"/>
              </a:rPr>
              <a:t>(https://www.kaggle.com/c/quora-insincere-questions-classification) Kaggle Dataset</a:t>
            </a:r>
          </a:p>
          <a:p>
            <a:pPr marL="0" indent="0">
              <a:buNone/>
            </a:pPr>
            <a:endParaRPr lang="en-IN" sz="2100" dirty="0">
              <a:effectLst/>
              <a:latin typeface="Times New Roman" panose="02020603050405020304" pitchFamily="18" charset="0"/>
              <a:ea typeface="Times New Roman" panose="02020603050405020304" pitchFamily="18" charset="0"/>
            </a:endParaRPr>
          </a:p>
          <a:p>
            <a:pPr marL="0" indent="0">
              <a:spcBef>
                <a:spcPts val="900"/>
              </a:spcBef>
              <a:spcAft>
                <a:spcPts val="900"/>
              </a:spcAft>
              <a:buNone/>
            </a:pPr>
            <a:endParaRPr lang="en-US" sz="5600" dirty="0">
              <a:solidFill>
                <a:schemeClr val="accent6">
                  <a:lumMod val="50000"/>
                </a:schemeClr>
              </a:solidFill>
            </a:endParaRPr>
          </a:p>
          <a:p>
            <a:pPr marL="0" indent="0">
              <a:buNone/>
            </a:pPr>
            <a:br>
              <a:rPr lang="en-IN" dirty="0">
                <a:solidFill>
                  <a:schemeClr val="accent6">
                    <a:lumMod val="50000"/>
                  </a:schemeClr>
                </a:solidFill>
              </a:rPr>
            </a:br>
            <a:endParaRPr lang="en-IN" dirty="0">
              <a:solidFill>
                <a:schemeClr val="accent6">
                  <a:lumMod val="50000"/>
                </a:schemeClr>
              </a:solidFill>
            </a:endParaRPr>
          </a:p>
          <a:p>
            <a:pPr marL="0" indent="0">
              <a:buNone/>
            </a:pPr>
            <a:endParaRPr lang="en-IN" dirty="0">
              <a:solidFill>
                <a:schemeClr val="accent6">
                  <a:lumMod val="50000"/>
                </a:schemeClr>
              </a:solidFill>
            </a:endParaRPr>
          </a:p>
        </p:txBody>
      </p:sp>
    </p:spTree>
    <p:extLst>
      <p:ext uri="{BB962C8B-B14F-4D97-AF65-F5344CB8AC3E}">
        <p14:creationId xmlns:p14="http://schemas.microsoft.com/office/powerpoint/2010/main" val="1607260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pPr algn="ctr"/>
            <a:r>
              <a:rPr lang="en-US" sz="4800" b="1" dirty="0"/>
              <a:t>OUTLINE</a:t>
            </a:r>
          </a:p>
        </p:txBody>
      </p:sp>
      <p:sp>
        <p:nvSpPr>
          <p:cNvPr id="3" name="Content Placeholder 2">
            <a:extLst>
              <a:ext uri="{FF2B5EF4-FFF2-40B4-BE49-F238E27FC236}">
                <a16:creationId xmlns:a16="http://schemas.microsoft.com/office/drawing/2014/main" id="{667D6970-0B93-4792-BBBE-6804623BD68C}"/>
              </a:ext>
            </a:extLst>
          </p:cNvPr>
          <p:cNvSpPr>
            <a:spLocks noGrp="1"/>
          </p:cNvSpPr>
          <p:nvPr>
            <p:ph idx="1"/>
          </p:nvPr>
        </p:nvSpPr>
        <p:spPr>
          <a:xfrm>
            <a:off x="838199" y="1475508"/>
            <a:ext cx="10868891" cy="5207925"/>
          </a:xfrm>
        </p:spPr>
        <p:txBody>
          <a:bodyPr>
            <a:normAutofit/>
          </a:bodyPr>
          <a:lstStyle/>
          <a:p>
            <a:r>
              <a:rPr lang="en-US" sz="1700" dirty="0">
                <a:solidFill>
                  <a:schemeClr val="accent6">
                    <a:lumMod val="50000"/>
                  </a:schemeClr>
                </a:solidFill>
              </a:rPr>
              <a:t>Dataset</a:t>
            </a:r>
          </a:p>
          <a:p>
            <a:r>
              <a:rPr lang="en-US" sz="1700" dirty="0">
                <a:solidFill>
                  <a:schemeClr val="accent6">
                    <a:lumMod val="50000"/>
                  </a:schemeClr>
                </a:solidFill>
              </a:rPr>
              <a:t>EDA and Feature Engineering</a:t>
            </a:r>
          </a:p>
          <a:p>
            <a:r>
              <a:rPr lang="en-US" sz="1700" dirty="0">
                <a:solidFill>
                  <a:schemeClr val="accent6">
                    <a:lumMod val="50000"/>
                  </a:schemeClr>
                </a:solidFill>
              </a:rPr>
              <a:t>Text Preprocessing</a:t>
            </a:r>
          </a:p>
          <a:p>
            <a:pPr lvl="1"/>
            <a:r>
              <a:rPr lang="en-US" sz="1700" dirty="0">
                <a:solidFill>
                  <a:schemeClr val="accent6">
                    <a:lumMod val="50000"/>
                  </a:schemeClr>
                </a:solidFill>
              </a:rPr>
              <a:t>Bag of Words</a:t>
            </a:r>
          </a:p>
          <a:p>
            <a:pPr lvl="1"/>
            <a:r>
              <a:rPr lang="en-US" sz="1700" dirty="0">
                <a:solidFill>
                  <a:schemeClr val="accent6">
                    <a:lumMod val="50000"/>
                  </a:schemeClr>
                </a:solidFill>
              </a:rPr>
              <a:t>Stemming</a:t>
            </a:r>
          </a:p>
          <a:p>
            <a:pPr lvl="1"/>
            <a:r>
              <a:rPr lang="en-US" sz="1700" dirty="0">
                <a:solidFill>
                  <a:schemeClr val="accent6">
                    <a:lumMod val="50000"/>
                  </a:schemeClr>
                </a:solidFill>
              </a:rPr>
              <a:t>Vectorization</a:t>
            </a:r>
          </a:p>
          <a:p>
            <a:pPr lvl="1"/>
            <a:r>
              <a:rPr lang="en-US" sz="1700" dirty="0" err="1">
                <a:solidFill>
                  <a:schemeClr val="accent6">
                    <a:lumMod val="50000"/>
                  </a:schemeClr>
                </a:solidFill>
              </a:rPr>
              <a:t>StopWord</a:t>
            </a:r>
            <a:r>
              <a:rPr lang="en-US" sz="1700" dirty="0">
                <a:solidFill>
                  <a:schemeClr val="accent6">
                    <a:lumMod val="50000"/>
                  </a:schemeClr>
                </a:solidFill>
              </a:rPr>
              <a:t> Removal</a:t>
            </a:r>
          </a:p>
          <a:p>
            <a:pPr lvl="1"/>
            <a:r>
              <a:rPr lang="en-US" sz="1700" dirty="0">
                <a:solidFill>
                  <a:schemeClr val="accent6">
                    <a:lumMod val="50000"/>
                  </a:schemeClr>
                </a:solidFill>
              </a:rPr>
              <a:t>TF IDF Tokenization</a:t>
            </a:r>
          </a:p>
          <a:p>
            <a:r>
              <a:rPr lang="en-US" sz="1700" dirty="0">
                <a:solidFill>
                  <a:schemeClr val="accent6">
                    <a:lumMod val="50000"/>
                  </a:schemeClr>
                </a:solidFill>
              </a:rPr>
              <a:t>Baseline Model Implementation</a:t>
            </a:r>
          </a:p>
          <a:p>
            <a:pPr lvl="1"/>
            <a:r>
              <a:rPr lang="en-US" sz="1300" dirty="0">
                <a:solidFill>
                  <a:schemeClr val="accent6">
                    <a:lumMod val="50000"/>
                  </a:schemeClr>
                </a:solidFill>
              </a:rPr>
              <a:t>Logistical Regression</a:t>
            </a:r>
          </a:p>
          <a:p>
            <a:pPr lvl="1"/>
            <a:r>
              <a:rPr lang="en-US" sz="1300" dirty="0">
                <a:solidFill>
                  <a:schemeClr val="accent6">
                    <a:lumMod val="50000"/>
                  </a:schemeClr>
                </a:solidFill>
              </a:rPr>
              <a:t>Naïve Bayes</a:t>
            </a:r>
          </a:p>
          <a:p>
            <a:r>
              <a:rPr lang="en-US" sz="1700" dirty="0">
                <a:solidFill>
                  <a:schemeClr val="accent6">
                    <a:lumMod val="50000"/>
                  </a:schemeClr>
                </a:solidFill>
              </a:rPr>
              <a:t>Advance Model Implementation</a:t>
            </a:r>
          </a:p>
          <a:p>
            <a:pPr lvl="1"/>
            <a:r>
              <a:rPr lang="en-US" sz="1300" dirty="0">
                <a:solidFill>
                  <a:schemeClr val="accent6">
                    <a:lumMod val="50000"/>
                  </a:schemeClr>
                </a:solidFill>
              </a:rPr>
              <a:t>CNN</a:t>
            </a:r>
          </a:p>
          <a:p>
            <a:pPr lvl="1"/>
            <a:r>
              <a:rPr lang="en-US" sz="1300" dirty="0" err="1">
                <a:solidFill>
                  <a:schemeClr val="accent6">
                    <a:lumMod val="50000"/>
                  </a:schemeClr>
                </a:solidFill>
              </a:rPr>
              <a:t>DistilBERT</a:t>
            </a:r>
            <a:r>
              <a:rPr lang="en-US" sz="1300" dirty="0">
                <a:solidFill>
                  <a:schemeClr val="accent6">
                    <a:lumMod val="50000"/>
                  </a:schemeClr>
                </a:solidFill>
              </a:rPr>
              <a:t> </a:t>
            </a:r>
            <a:r>
              <a:rPr lang="en-US" sz="1300" dirty="0" err="1">
                <a:solidFill>
                  <a:schemeClr val="accent6">
                    <a:lumMod val="50000"/>
                  </a:schemeClr>
                </a:solidFill>
              </a:rPr>
              <a:t>Streamlit</a:t>
            </a:r>
            <a:r>
              <a:rPr lang="en-US" sz="1300" dirty="0">
                <a:solidFill>
                  <a:schemeClr val="accent6">
                    <a:lumMod val="50000"/>
                  </a:schemeClr>
                </a:solidFill>
              </a:rPr>
              <a:t> Application</a:t>
            </a:r>
          </a:p>
          <a:p>
            <a:r>
              <a:rPr lang="en-US" sz="1700" dirty="0">
                <a:solidFill>
                  <a:schemeClr val="accent6">
                    <a:lumMod val="50000"/>
                  </a:schemeClr>
                </a:solidFill>
              </a:rPr>
              <a:t>Results</a:t>
            </a:r>
          </a:p>
          <a:p>
            <a:r>
              <a:rPr lang="en-US" sz="1700" dirty="0">
                <a:solidFill>
                  <a:schemeClr val="accent6">
                    <a:lumMod val="50000"/>
                  </a:schemeClr>
                </a:solidFill>
              </a:rPr>
              <a:t>References</a:t>
            </a:r>
          </a:p>
        </p:txBody>
      </p:sp>
    </p:spTree>
    <p:extLst>
      <p:ext uri="{BB962C8B-B14F-4D97-AF65-F5344CB8AC3E}">
        <p14:creationId xmlns:p14="http://schemas.microsoft.com/office/powerpoint/2010/main" val="412138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DATASET</a:t>
            </a:r>
          </a:p>
        </p:txBody>
      </p:sp>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9" y="1475508"/>
            <a:ext cx="10868891" cy="4315691"/>
          </a:xfrm>
        </p:spPr>
        <p:txBody>
          <a:bodyPr>
            <a:normAutofit/>
          </a:bodyPr>
          <a:lstStyle/>
          <a:p>
            <a:pPr marL="0" indent="0">
              <a:buNone/>
            </a:pPr>
            <a:r>
              <a:rPr lang="en-US" dirty="0">
                <a:solidFill>
                  <a:schemeClr val="accent6">
                    <a:lumMod val="50000"/>
                  </a:schemeClr>
                </a:solidFill>
              </a:rPr>
              <a:t>Quora Insincere Questions Classification </a:t>
            </a:r>
          </a:p>
          <a:p>
            <a:pPr marL="0" indent="0">
              <a:buNone/>
            </a:pPr>
            <a:r>
              <a:rPr lang="en-US" dirty="0">
                <a:solidFill>
                  <a:schemeClr val="accent6">
                    <a:lumMod val="50000"/>
                  </a:schemeClr>
                </a:solidFill>
              </a:rPr>
              <a:t>(</a:t>
            </a:r>
            <a:r>
              <a:rPr lang="en-US" dirty="0">
                <a:solidFill>
                  <a:schemeClr val="accent6">
                    <a:lumMod val="50000"/>
                  </a:schemeClr>
                </a:solidFill>
                <a:hlinkClick r:id="rId3"/>
              </a:rPr>
              <a:t>https://www.kaggle.com/c/quora-insincere-questions-classification</a:t>
            </a:r>
            <a:r>
              <a:rPr lang="en-US" dirty="0">
                <a:solidFill>
                  <a:schemeClr val="accent6">
                    <a:lumMod val="50000"/>
                  </a:schemeClr>
                </a:solidFill>
              </a:rPr>
              <a:t>)</a:t>
            </a:r>
          </a:p>
          <a:p>
            <a:pPr algn="just">
              <a:spcBef>
                <a:spcPts val="1200"/>
              </a:spcBef>
            </a:pPr>
            <a:r>
              <a:rPr lang="en-IN" sz="1800" b="1" dirty="0">
                <a:solidFill>
                  <a:srgbClr val="000000"/>
                </a:solidFill>
                <a:effectLst/>
                <a:latin typeface="Lato" panose="020F0502020204030203" pitchFamily="34" charset="0"/>
                <a:ea typeface="Times New Roman" panose="02020603050405020304" pitchFamily="18" charset="0"/>
                <a:cs typeface="Helvetica" panose="020B0604020202020204" pitchFamily="34" charset="0"/>
              </a:rPr>
              <a:t>Sincere Questions</a:t>
            </a:r>
            <a:r>
              <a:rPr lang="en-IN" sz="1800" dirty="0">
                <a:solidFill>
                  <a:srgbClr val="000000"/>
                </a:solidFill>
                <a:effectLst/>
                <a:latin typeface="Lato" panose="020F0502020204030203" pitchFamily="34" charset="0"/>
                <a:ea typeface="Times New Roman" panose="02020603050405020304" pitchFamily="18" charset="0"/>
                <a:cs typeface="Helvetica" panose="020B0604020202020204" pitchFamily="34" charset="0"/>
              </a:rPr>
              <a:t> : These are questions that are genuinely seeking helpful answers, contributing to the knowledge-sharing ethos of Quora. Sincere questions are founded on a desire for information, insights, and solutions.</a:t>
            </a:r>
            <a:endParaRPr lang="en-IN" sz="1800" dirty="0">
              <a:effectLst/>
              <a:latin typeface="Times New Roman" panose="02020603050405020304" pitchFamily="18" charset="0"/>
              <a:ea typeface="Times New Roman" panose="02020603050405020304" pitchFamily="18" charset="0"/>
            </a:endParaRPr>
          </a:p>
          <a:p>
            <a:pPr algn="just">
              <a:spcBef>
                <a:spcPts val="1200"/>
              </a:spcBef>
            </a:pPr>
            <a:r>
              <a:rPr lang="en-IN" sz="1800" b="1" dirty="0">
                <a:solidFill>
                  <a:srgbClr val="000000"/>
                </a:solidFill>
                <a:effectLst/>
                <a:latin typeface="Lato" panose="020F0502020204030203" pitchFamily="34" charset="0"/>
                <a:ea typeface="Times New Roman" panose="02020603050405020304" pitchFamily="18" charset="0"/>
                <a:cs typeface="Helvetica" panose="020B0604020202020204" pitchFamily="34" charset="0"/>
              </a:rPr>
              <a:t>Insincere Questions</a:t>
            </a:r>
            <a:r>
              <a:rPr lang="en-IN" sz="1800" dirty="0">
                <a:solidFill>
                  <a:srgbClr val="000000"/>
                </a:solidFill>
                <a:effectLst/>
                <a:latin typeface="Lato" panose="020F0502020204030203" pitchFamily="34" charset="0"/>
                <a:ea typeface="Times New Roman" panose="02020603050405020304" pitchFamily="18" charset="0"/>
                <a:cs typeface="Helvetica" panose="020B0604020202020204" pitchFamily="34" charset="0"/>
              </a:rPr>
              <a:t> : Insincere questions are problematic as they are typically not genuine inquiries for information. They may be based on false premises, intended to make statements, or can be offensive, divisive, or inappropriate in nature. These questions often violate Quora's "Be Nice, Be Respectful" policy.</a:t>
            </a:r>
            <a:endParaRPr lang="en-IN" sz="1800" dirty="0">
              <a:effectLst/>
              <a:latin typeface="Times New Roman" panose="02020603050405020304" pitchFamily="18" charset="0"/>
              <a:ea typeface="Times New Roman" panose="02020603050405020304" pitchFamily="18" charset="0"/>
            </a:endParaRPr>
          </a:p>
          <a:p>
            <a:pPr marL="0" indent="0">
              <a:buNone/>
            </a:pPr>
            <a:endParaRPr lang="en-US" dirty="0">
              <a:solidFill>
                <a:schemeClr val="accent6">
                  <a:lumMod val="50000"/>
                </a:schemeClr>
              </a:solidFill>
            </a:endParaRPr>
          </a:p>
        </p:txBody>
      </p:sp>
      <p:pic>
        <p:nvPicPr>
          <p:cNvPr id="6" name="Picture 5" descr="A screenshot of a computer code&#10;&#10;Description automatically generated">
            <a:extLst>
              <a:ext uri="{FF2B5EF4-FFF2-40B4-BE49-F238E27FC236}">
                <a16:creationId xmlns:a16="http://schemas.microsoft.com/office/drawing/2014/main" id="{E7B3FBF4-F467-8851-CF0A-56A6BE968249}"/>
              </a:ext>
            </a:extLst>
          </p:cNvPr>
          <p:cNvPicPr>
            <a:picLocks noChangeAspect="1"/>
          </p:cNvPicPr>
          <p:nvPr/>
        </p:nvPicPr>
        <p:blipFill>
          <a:blip r:embed="rId4"/>
          <a:stretch>
            <a:fillRect/>
          </a:stretch>
        </p:blipFill>
        <p:spPr>
          <a:xfrm>
            <a:off x="1029335" y="4807759"/>
            <a:ext cx="2467610" cy="1664335"/>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D9882F7C-77DC-2342-3BB8-203ADFCACDE0}"/>
              </a:ext>
            </a:extLst>
          </p:cNvPr>
          <p:cNvPicPr>
            <a:picLocks noChangeAspect="1"/>
          </p:cNvPicPr>
          <p:nvPr/>
        </p:nvPicPr>
        <p:blipFill>
          <a:blip r:embed="rId5"/>
          <a:stretch>
            <a:fillRect/>
          </a:stretch>
        </p:blipFill>
        <p:spPr>
          <a:xfrm>
            <a:off x="8695055" y="4807759"/>
            <a:ext cx="2658745" cy="1417955"/>
          </a:xfrm>
          <a:prstGeom prst="rect">
            <a:avLst/>
          </a:prstGeom>
        </p:spPr>
      </p:pic>
      <p:pic>
        <p:nvPicPr>
          <p:cNvPr id="8" name="Picture 7" descr="A blue and red pie chart&#10;&#10;Description automatically generated">
            <a:extLst>
              <a:ext uri="{FF2B5EF4-FFF2-40B4-BE49-F238E27FC236}">
                <a16:creationId xmlns:a16="http://schemas.microsoft.com/office/drawing/2014/main" id="{20150708-8686-CD64-AEA0-D61C8F9E7EAC}"/>
              </a:ext>
            </a:extLst>
          </p:cNvPr>
          <p:cNvPicPr>
            <a:picLocks noChangeAspect="1"/>
          </p:cNvPicPr>
          <p:nvPr/>
        </p:nvPicPr>
        <p:blipFill rotWithShape="1">
          <a:blip r:embed="rId6"/>
          <a:srcRect b="21830"/>
          <a:stretch/>
        </p:blipFill>
        <p:spPr>
          <a:xfrm>
            <a:off x="4623623" y="4532910"/>
            <a:ext cx="2944754" cy="1959965"/>
          </a:xfrm>
          <a:prstGeom prst="rect">
            <a:avLst/>
          </a:prstGeom>
        </p:spPr>
      </p:pic>
    </p:spTree>
    <p:extLst>
      <p:ext uri="{BB962C8B-B14F-4D97-AF65-F5344CB8AC3E}">
        <p14:creationId xmlns:p14="http://schemas.microsoft.com/office/powerpoint/2010/main" val="1145098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EDA and Feature Engineering</a:t>
            </a:r>
          </a:p>
        </p:txBody>
      </p:sp>
      <p:pic>
        <p:nvPicPr>
          <p:cNvPr id="18" name="Picture 17" descr="A screenshot of a computer&#10;&#10;Description automatically generated">
            <a:extLst>
              <a:ext uri="{FF2B5EF4-FFF2-40B4-BE49-F238E27FC236}">
                <a16:creationId xmlns:a16="http://schemas.microsoft.com/office/drawing/2014/main" id="{EB7ED7F5-E368-BA91-182D-A2E0CA9B20EC}"/>
              </a:ext>
            </a:extLst>
          </p:cNvPr>
          <p:cNvPicPr>
            <a:picLocks noChangeAspect="1"/>
          </p:cNvPicPr>
          <p:nvPr/>
        </p:nvPicPr>
        <p:blipFill rotWithShape="1">
          <a:blip r:embed="rId3"/>
          <a:srcRect l="1456" b="1071"/>
          <a:stretch/>
        </p:blipFill>
        <p:spPr bwMode="auto">
          <a:xfrm>
            <a:off x="1085222" y="1363865"/>
            <a:ext cx="5010778" cy="2585821"/>
          </a:xfrm>
          <a:prstGeom prst="rect">
            <a:avLst/>
          </a:prstGeom>
          <a:ln>
            <a:noFill/>
          </a:ln>
          <a:extLst>
            <a:ext uri="{53640926-AAD7-44D8-BBD7-CCE9431645EC}">
              <a14:shadowObscured xmlns:a14="http://schemas.microsoft.com/office/drawing/2010/main"/>
            </a:ext>
          </a:extLst>
        </p:spPr>
      </p:pic>
      <p:pic>
        <p:nvPicPr>
          <p:cNvPr id="19" name="Picture 18" descr="A screenshot of a computer&#10;&#10;Description automatically generated">
            <a:extLst>
              <a:ext uri="{FF2B5EF4-FFF2-40B4-BE49-F238E27FC236}">
                <a16:creationId xmlns:a16="http://schemas.microsoft.com/office/drawing/2014/main" id="{6FD167DA-B3FB-7F64-5CE8-1C025D9805CA}"/>
              </a:ext>
            </a:extLst>
          </p:cNvPr>
          <p:cNvPicPr>
            <a:picLocks noChangeAspect="1"/>
          </p:cNvPicPr>
          <p:nvPr/>
        </p:nvPicPr>
        <p:blipFill rotWithShape="1">
          <a:blip r:embed="rId4"/>
          <a:srcRect t="20411"/>
          <a:stretch/>
        </p:blipFill>
        <p:spPr>
          <a:xfrm>
            <a:off x="6897791" y="1363865"/>
            <a:ext cx="4703031" cy="2869232"/>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3A030BC1-DC23-9F1E-3CB2-8FF4F41F6B93}"/>
              </a:ext>
            </a:extLst>
          </p:cNvPr>
          <p:cNvPicPr>
            <a:picLocks noChangeAspect="1"/>
          </p:cNvPicPr>
          <p:nvPr/>
        </p:nvPicPr>
        <p:blipFill>
          <a:blip r:embed="rId5"/>
          <a:stretch>
            <a:fillRect/>
          </a:stretch>
        </p:blipFill>
        <p:spPr>
          <a:xfrm>
            <a:off x="1085222" y="3949686"/>
            <a:ext cx="5066396" cy="2444750"/>
          </a:xfrm>
          <a:prstGeom prst="rect">
            <a:avLst/>
          </a:prstGeom>
        </p:spPr>
      </p:pic>
      <p:pic>
        <p:nvPicPr>
          <p:cNvPr id="21" name="Picture 20" descr="A screenshot of a computer program&#10;&#10;Description automatically generated">
            <a:extLst>
              <a:ext uri="{FF2B5EF4-FFF2-40B4-BE49-F238E27FC236}">
                <a16:creationId xmlns:a16="http://schemas.microsoft.com/office/drawing/2014/main" id="{392A7B8D-1644-7292-17C3-E33F7A29A152}"/>
              </a:ext>
            </a:extLst>
          </p:cNvPr>
          <p:cNvPicPr>
            <a:picLocks noChangeAspect="1"/>
          </p:cNvPicPr>
          <p:nvPr/>
        </p:nvPicPr>
        <p:blipFill rotWithShape="1">
          <a:blip r:embed="rId6"/>
          <a:srcRect b="9109"/>
          <a:stretch/>
        </p:blipFill>
        <p:spPr bwMode="auto">
          <a:xfrm>
            <a:off x="6897791" y="4233097"/>
            <a:ext cx="4939961" cy="22502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9451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92C9-1200-4F9C-B096-ECFF7BFF0775}"/>
              </a:ext>
            </a:extLst>
          </p:cNvPr>
          <p:cNvSpPr>
            <a:spLocks noGrp="1"/>
          </p:cNvSpPr>
          <p:nvPr>
            <p:ph type="title"/>
          </p:nvPr>
        </p:nvSpPr>
        <p:spPr/>
        <p:txBody>
          <a:bodyPr>
            <a:normAutofit/>
          </a:bodyPr>
          <a:lstStyle/>
          <a:p>
            <a:r>
              <a:rPr lang="en-US" sz="4800" b="1" dirty="0"/>
              <a:t>EDA and Feature Engineering</a:t>
            </a:r>
          </a:p>
        </p:txBody>
      </p:sp>
      <p:pic>
        <p:nvPicPr>
          <p:cNvPr id="14" name="Content Placeholder 13" descr="A screenshot of a graph&#10;&#10;Description automatically generated">
            <a:extLst>
              <a:ext uri="{FF2B5EF4-FFF2-40B4-BE49-F238E27FC236}">
                <a16:creationId xmlns:a16="http://schemas.microsoft.com/office/drawing/2014/main" id="{BE2F9013-5CCB-56D1-6361-B043DF607B80}"/>
              </a:ext>
            </a:extLst>
          </p:cNvPr>
          <p:cNvPicPr>
            <a:picLocks noGrp="1" noChangeAspect="1"/>
          </p:cNvPicPr>
          <p:nvPr>
            <p:ph idx="1"/>
          </p:nvPr>
        </p:nvPicPr>
        <p:blipFill rotWithShape="1">
          <a:blip r:embed="rId3"/>
          <a:srcRect t="-1" b="49163"/>
          <a:stretch/>
        </p:blipFill>
        <p:spPr bwMode="auto">
          <a:xfrm>
            <a:off x="826548" y="1385888"/>
            <a:ext cx="5090601" cy="2762250"/>
          </a:xfrm>
          <a:prstGeom prst="rect">
            <a:avLst/>
          </a:prstGeom>
          <a:ln>
            <a:noFill/>
          </a:ln>
          <a:extLst>
            <a:ext uri="{53640926-AAD7-44D8-BBD7-CCE9431645EC}">
              <a14:shadowObscured xmlns:a14="http://schemas.microsoft.com/office/drawing/2010/main"/>
            </a:ext>
          </a:extLst>
        </p:spPr>
      </p:pic>
      <p:pic>
        <p:nvPicPr>
          <p:cNvPr id="15" name="Picture 14" descr="A screenshot of a graph&#10;&#10;Description automatically generated">
            <a:extLst>
              <a:ext uri="{FF2B5EF4-FFF2-40B4-BE49-F238E27FC236}">
                <a16:creationId xmlns:a16="http://schemas.microsoft.com/office/drawing/2014/main" id="{8128006C-94EB-CDBC-D9E0-74456AAC8DD5}"/>
              </a:ext>
            </a:extLst>
          </p:cNvPr>
          <p:cNvPicPr>
            <a:picLocks noChangeAspect="1"/>
          </p:cNvPicPr>
          <p:nvPr/>
        </p:nvPicPr>
        <p:blipFill rotWithShape="1">
          <a:blip r:embed="rId4"/>
          <a:srcRect b="39280"/>
          <a:stretch/>
        </p:blipFill>
        <p:spPr bwMode="auto">
          <a:xfrm>
            <a:off x="6274853" y="1385888"/>
            <a:ext cx="5448300" cy="2762250"/>
          </a:xfrm>
          <a:prstGeom prst="rect">
            <a:avLst/>
          </a:prstGeom>
          <a:ln>
            <a:noFill/>
          </a:ln>
          <a:extLst>
            <a:ext uri="{53640926-AAD7-44D8-BBD7-CCE9431645EC}">
              <a14:shadowObscured xmlns:a14="http://schemas.microsoft.com/office/drawing/2010/main"/>
            </a:ext>
          </a:extLst>
        </p:spPr>
      </p:pic>
      <p:pic>
        <p:nvPicPr>
          <p:cNvPr id="3" name="Picture 2" descr="A graph of words in each class&#10;&#10;Description automatically generated">
            <a:extLst>
              <a:ext uri="{FF2B5EF4-FFF2-40B4-BE49-F238E27FC236}">
                <a16:creationId xmlns:a16="http://schemas.microsoft.com/office/drawing/2014/main" id="{0836586B-8B89-EA2D-2843-BCA1EAC05A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2730" y="4452938"/>
            <a:ext cx="3658235" cy="2389505"/>
          </a:xfrm>
          <a:prstGeom prst="rect">
            <a:avLst/>
          </a:prstGeom>
        </p:spPr>
      </p:pic>
      <p:pic>
        <p:nvPicPr>
          <p:cNvPr id="4" name="Picture 3" descr="A diagram of a number of punctuations&#10;&#10;Description automatically generated">
            <a:extLst>
              <a:ext uri="{FF2B5EF4-FFF2-40B4-BE49-F238E27FC236}">
                <a16:creationId xmlns:a16="http://schemas.microsoft.com/office/drawing/2014/main" id="{BE8B46D3-6AF0-DEBB-A1FB-5CD1B919D6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3520" y="4340543"/>
            <a:ext cx="3910965" cy="2578100"/>
          </a:xfrm>
          <a:prstGeom prst="rect">
            <a:avLst/>
          </a:prstGeom>
        </p:spPr>
      </p:pic>
    </p:spTree>
    <p:extLst>
      <p:ext uri="{BB962C8B-B14F-4D97-AF65-F5344CB8AC3E}">
        <p14:creationId xmlns:p14="http://schemas.microsoft.com/office/powerpoint/2010/main" val="424887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9" y="1475508"/>
            <a:ext cx="11082252" cy="4906631"/>
          </a:xfrm>
        </p:spPr>
        <p:txBody>
          <a:bodyPr>
            <a:normAutofit/>
          </a:bodyPr>
          <a:lstStyle/>
          <a:p>
            <a:pPr marL="514350" indent="-514350">
              <a:buAutoNum type="arabicPeriod"/>
            </a:pPr>
            <a:r>
              <a:rPr lang="en-US" dirty="0">
                <a:solidFill>
                  <a:schemeClr val="accent6">
                    <a:lumMod val="50000"/>
                  </a:schemeClr>
                </a:solidFill>
              </a:rPr>
              <a:t>TOKENIZATION</a:t>
            </a:r>
          </a:p>
          <a:p>
            <a:pPr marL="342900" lvl="0" indent="-342900">
              <a:lnSpc>
                <a:spcPct val="107000"/>
              </a:lnSpc>
              <a:buFont typeface="Symbol" panose="05050102010706020507" pitchFamily="18" charset="2"/>
              <a:buChar char=""/>
            </a:pP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The code processes two sample questions, represented by the variables q0 and q1. These questions are part of a larger dataset.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The </a:t>
            </a:r>
            <a:r>
              <a:rPr lang="en-IN" sz="1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word_tokenize</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function from the </a:t>
            </a:r>
            <a:r>
              <a:rPr lang="en-IN" sz="1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nltk</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library is applied to each question. This function splits each question into individual words or tokens. For instance, the question "How are you today?" is tokenized into a list of words: ["How", "are", "you", "today", "?"].</a:t>
            </a:r>
          </a:p>
          <a:p>
            <a:pPr marL="342900" lvl="0" indent="-342900">
              <a:lnSpc>
                <a:spcPct val="107000"/>
              </a:lnSpc>
              <a:spcAft>
                <a:spcPts val="800"/>
              </a:spcAft>
              <a:buFont typeface="Symbol" panose="05050102010706020507" pitchFamily="18" charset="2"/>
              <a:buChar char=""/>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11B709CC-B3A0-7F3D-3792-C15E936E321B}"/>
              </a:ext>
            </a:extLst>
          </p:cNvPr>
          <p:cNvSpPr txBox="1">
            <a:spLocks/>
          </p:cNvSpPr>
          <p:nvPr/>
        </p:nvSpPr>
        <p:spPr>
          <a:xfrm>
            <a:off x="838198"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TEXT PREPROCESSING</a:t>
            </a:r>
          </a:p>
        </p:txBody>
      </p:sp>
      <p:pic>
        <p:nvPicPr>
          <p:cNvPr id="2" name="Picture 1" descr="A screenshot of a computer&#10;&#10;Description automatically generated">
            <a:extLst>
              <a:ext uri="{FF2B5EF4-FFF2-40B4-BE49-F238E27FC236}">
                <a16:creationId xmlns:a16="http://schemas.microsoft.com/office/drawing/2014/main" id="{753E456B-E8E0-3621-2797-6F42908B22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124"/>
          <a:stretch/>
        </p:blipFill>
        <p:spPr bwMode="auto">
          <a:xfrm>
            <a:off x="4073236" y="3933452"/>
            <a:ext cx="4462491" cy="28980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546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9" y="1475508"/>
            <a:ext cx="5811983" cy="4906631"/>
          </a:xfrm>
        </p:spPr>
        <p:txBody>
          <a:bodyPr>
            <a:normAutofit fontScale="85000" lnSpcReduction="10000"/>
          </a:bodyPr>
          <a:lstStyle/>
          <a:p>
            <a:pPr marL="514350" indent="-514350">
              <a:buAutoNum type="arabicPeriod" startAt="2"/>
            </a:pPr>
            <a:r>
              <a:rPr lang="en-US" dirty="0">
                <a:solidFill>
                  <a:schemeClr val="accent6">
                    <a:lumMod val="50000"/>
                  </a:schemeClr>
                </a:solidFill>
              </a:rPr>
              <a:t>STOPWORD REMOVAL</a:t>
            </a:r>
          </a:p>
          <a:p>
            <a:pPr marL="342900" lvl="0" indent="-342900">
              <a:lnSpc>
                <a:spcPct val="107000"/>
              </a:lnSpc>
              <a:buFont typeface="Symbol" panose="05050102010706020507" pitchFamily="18" charset="2"/>
              <a:buChar char=""/>
            </a:pPr>
            <a:r>
              <a:rPr lang="en-IN" sz="1800" u="sng"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Tokenization</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Two example text strings, </a:t>
            </a:r>
            <a:r>
              <a:rPr lang="en-IN" sz="1800" b="1"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q0</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and </a:t>
            </a:r>
            <a:r>
              <a:rPr lang="en-IN" sz="1800" b="1"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q1</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are tokenized into lists of words using a tokenization process. Tokenization splits the text into individual words or tokens.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u="sng"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Stopword</a:t>
            </a:r>
            <a:r>
              <a:rPr lang="en-IN" sz="1800" u="sng"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Removal</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The </a:t>
            </a:r>
            <a:r>
              <a:rPr lang="en-IN" sz="1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remove_stopwords</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function is applied to the tokenized lists, </a:t>
            </a:r>
            <a:r>
              <a:rPr lang="en-IN" sz="1800" b="1"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q0_tok</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and </a:t>
            </a:r>
            <a:r>
              <a:rPr lang="en-IN" sz="1800" b="1"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q1_tok</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This function iterates through the tokens and removes any words that match the English </a:t>
            </a:r>
            <a:r>
              <a:rPr lang="en-IN" sz="1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stopwords</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list. It retains only the words that are not in the </a:t>
            </a:r>
            <a:r>
              <a:rPr lang="en-IN" sz="1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stopwords</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list.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u="sng"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Filtered Text: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The code stores the results in variables </a:t>
            </a:r>
            <a:r>
              <a:rPr lang="en-IN" sz="1800" b="1"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q0_stp</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and </a:t>
            </a:r>
            <a:r>
              <a:rPr lang="en-IN" sz="1800" b="1"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q1_stp</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These variables now contain the text with </a:t>
            </a:r>
            <a:r>
              <a:rPr lang="en-IN" sz="1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stopwords</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removed. For example, if "are" and "you" were </a:t>
            </a:r>
            <a:r>
              <a:rPr lang="en-IN" sz="1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stopwords</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the list ["How", "are", "you", "today", "?"] would become ["How", "today", "?"] after </a:t>
            </a:r>
            <a:r>
              <a:rPr lang="en-IN" sz="18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stopword</a:t>
            </a: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removal.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AutoNum type="arabicPeriod" startAt="2"/>
            </a:pPr>
            <a:endParaRPr lang="en-US" dirty="0">
              <a:solidFill>
                <a:schemeClr val="accent6">
                  <a:lumMod val="50000"/>
                </a:schemeClr>
              </a:solidFill>
            </a:endParaRPr>
          </a:p>
        </p:txBody>
      </p:sp>
      <p:sp>
        <p:nvSpPr>
          <p:cNvPr id="7" name="Title 1">
            <a:extLst>
              <a:ext uri="{FF2B5EF4-FFF2-40B4-BE49-F238E27FC236}">
                <a16:creationId xmlns:a16="http://schemas.microsoft.com/office/drawing/2014/main" id="{11B709CC-B3A0-7F3D-3792-C15E936E321B}"/>
              </a:ext>
            </a:extLst>
          </p:cNvPr>
          <p:cNvSpPr txBox="1">
            <a:spLocks/>
          </p:cNvSpPr>
          <p:nvPr/>
        </p:nvSpPr>
        <p:spPr>
          <a:xfrm>
            <a:off x="838198"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TEXT PREPROCESSING</a:t>
            </a:r>
          </a:p>
        </p:txBody>
      </p:sp>
      <p:pic>
        <p:nvPicPr>
          <p:cNvPr id="3" name="Picture 2" descr="A screenshot of a computer screen&#10;&#10;Description automatically generated">
            <a:extLst>
              <a:ext uri="{FF2B5EF4-FFF2-40B4-BE49-F238E27FC236}">
                <a16:creationId xmlns:a16="http://schemas.microsoft.com/office/drawing/2014/main" id="{0BC413E5-A35E-204A-2D0E-4DAF47FFD1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80"/>
          <a:stretch/>
        </p:blipFill>
        <p:spPr bwMode="auto">
          <a:xfrm>
            <a:off x="6998393" y="1690688"/>
            <a:ext cx="5110480" cy="3356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1114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9" y="1475508"/>
            <a:ext cx="11082252" cy="4906631"/>
          </a:xfrm>
        </p:spPr>
        <p:txBody>
          <a:bodyPr>
            <a:normAutofit/>
          </a:bodyPr>
          <a:lstStyle/>
          <a:p>
            <a:pPr marL="514350" indent="-514350">
              <a:buAutoNum type="arabicPeriod" startAt="3"/>
            </a:pPr>
            <a:r>
              <a:rPr lang="en-US" dirty="0">
                <a:solidFill>
                  <a:schemeClr val="accent6">
                    <a:lumMod val="50000"/>
                  </a:schemeClr>
                </a:solidFill>
              </a:rPr>
              <a:t>STEMMING</a:t>
            </a:r>
          </a:p>
          <a:p>
            <a:pPr>
              <a:lnSpc>
                <a:spcPct val="107000"/>
              </a:lnSpc>
              <a:spcAft>
                <a:spcPts val="800"/>
              </a:spcAft>
            </a:pP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Stemming is a common text preprocessing step in natural language processing (NLP) projects. Its primary goal is to reduce words to their root or base form. For example, it can transform variations of a word, such as "go," "gone," and "going," into the common root form, "go."</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The stemming process iterates through each word in the lists and reduces them to their root forms, effectively simplifying the words.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AutoNum type="arabicPeriod" startAt="3"/>
            </a:pPr>
            <a:endParaRPr lang="en-US" dirty="0">
              <a:solidFill>
                <a:schemeClr val="accent6">
                  <a:lumMod val="50000"/>
                </a:schemeClr>
              </a:solidFill>
            </a:endParaRPr>
          </a:p>
          <a:p>
            <a:pPr marL="0" indent="0">
              <a:buNone/>
            </a:pPr>
            <a:endParaRPr lang="en-US" dirty="0">
              <a:solidFill>
                <a:schemeClr val="accent6">
                  <a:lumMod val="50000"/>
                </a:schemeClr>
              </a:solidFill>
            </a:endParaRPr>
          </a:p>
        </p:txBody>
      </p:sp>
      <p:sp>
        <p:nvSpPr>
          <p:cNvPr id="7" name="Title 1">
            <a:extLst>
              <a:ext uri="{FF2B5EF4-FFF2-40B4-BE49-F238E27FC236}">
                <a16:creationId xmlns:a16="http://schemas.microsoft.com/office/drawing/2014/main" id="{11B709CC-B3A0-7F3D-3792-C15E936E321B}"/>
              </a:ext>
            </a:extLst>
          </p:cNvPr>
          <p:cNvSpPr txBox="1">
            <a:spLocks/>
          </p:cNvSpPr>
          <p:nvPr/>
        </p:nvSpPr>
        <p:spPr>
          <a:xfrm>
            <a:off x="838198"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TEXT PREPROCESSING</a:t>
            </a:r>
          </a:p>
        </p:txBody>
      </p:sp>
      <p:pic>
        <p:nvPicPr>
          <p:cNvPr id="3" name="Picture 2" descr="A screenshot of a computer program&#10;&#10;Description automatically generated">
            <a:extLst>
              <a:ext uri="{FF2B5EF4-FFF2-40B4-BE49-F238E27FC236}">
                <a16:creationId xmlns:a16="http://schemas.microsoft.com/office/drawing/2014/main" id="{8BE6B130-E2ED-6371-DCD7-65478EDD91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084"/>
          <a:stretch/>
        </p:blipFill>
        <p:spPr bwMode="auto">
          <a:xfrm>
            <a:off x="4355580" y="3790199"/>
            <a:ext cx="4047490" cy="29019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54318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F9CCB38-ABCC-4777-0F10-7A114383831F}"/>
              </a:ext>
            </a:extLst>
          </p:cNvPr>
          <p:cNvSpPr>
            <a:spLocks noGrp="1"/>
          </p:cNvSpPr>
          <p:nvPr>
            <p:ph idx="1"/>
          </p:nvPr>
        </p:nvSpPr>
        <p:spPr>
          <a:xfrm>
            <a:off x="838199" y="1475508"/>
            <a:ext cx="11082252" cy="4906631"/>
          </a:xfrm>
        </p:spPr>
        <p:txBody>
          <a:bodyPr>
            <a:normAutofit/>
          </a:bodyPr>
          <a:lstStyle/>
          <a:p>
            <a:pPr marL="0" indent="0">
              <a:buNone/>
            </a:pPr>
            <a:r>
              <a:rPr lang="en-US" dirty="0">
                <a:solidFill>
                  <a:schemeClr val="accent6">
                    <a:lumMod val="50000"/>
                  </a:schemeClr>
                </a:solidFill>
              </a:rPr>
              <a:t>4. IMPLEMENTING BAG OF WORDS COUNT  VECTORIZER</a:t>
            </a:r>
          </a:p>
          <a:p>
            <a:pPr marL="342900" lvl="0" indent="-342900">
              <a:lnSpc>
                <a:spcPct val="107000"/>
              </a:lnSpc>
              <a:buFont typeface="Symbol" panose="05050102010706020507" pitchFamily="18" charset="2"/>
              <a:buChar char=""/>
            </a:pPr>
            <a:r>
              <a:rPr lang="en-IN" sz="1500" u="sng"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Vocabulary Creation:</a:t>
            </a:r>
            <a:r>
              <a:rPr lang="en-IN" sz="15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Using the </a:t>
            </a:r>
            <a:r>
              <a:rPr lang="en-IN" sz="15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CountVectorizer</a:t>
            </a:r>
            <a:r>
              <a:rPr lang="en-IN" sz="15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from the scikit-learn library, we first establish a vocabulary. This vocabulary is a set of all unique words found in the dataset, excluding common English </a:t>
            </a:r>
            <a:r>
              <a:rPr lang="en-IN" sz="15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stopwords</a:t>
            </a:r>
            <a:r>
              <a:rPr lang="en-IN" sz="15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that add little meaning to the analysis.</a:t>
            </a: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500" u="sng"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Text Transformation: </a:t>
            </a:r>
            <a:r>
              <a:rPr lang="en-IN" sz="15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Each text entry is transformed into a numerical format. This is where the </a:t>
            </a:r>
            <a:r>
              <a:rPr lang="en-IN" sz="15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CountVectorizer</a:t>
            </a:r>
            <a:r>
              <a:rPr lang="en-IN" sz="15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comes into play, converting the text into a vector where each index corresponds to a word from our vocabulary, and the value is the frequency of that word in the text.</a:t>
            </a: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500" u="sng"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Text Preprocessing: </a:t>
            </a:r>
            <a:r>
              <a:rPr lang="en-IN" sz="15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Before transforming the text, we can configure the </a:t>
            </a:r>
            <a:r>
              <a:rPr lang="en-IN" sz="1500" kern="0" dirty="0" err="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CountVectorizer</a:t>
            </a:r>
            <a:r>
              <a:rPr lang="en-IN" sz="1500" kern="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 to include text preprocessing to standardize the data. This might involve lowercasing the text, removing punctuation, and other similar tasks to ensure consistency.</a:t>
            </a: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solidFill>
                <a:schemeClr val="accent6">
                  <a:lumMod val="50000"/>
                </a:schemeClr>
              </a:solidFill>
            </a:endParaRPr>
          </a:p>
        </p:txBody>
      </p:sp>
      <p:sp>
        <p:nvSpPr>
          <p:cNvPr id="7" name="Title 1">
            <a:extLst>
              <a:ext uri="{FF2B5EF4-FFF2-40B4-BE49-F238E27FC236}">
                <a16:creationId xmlns:a16="http://schemas.microsoft.com/office/drawing/2014/main" id="{11B709CC-B3A0-7F3D-3792-C15E936E321B}"/>
              </a:ext>
            </a:extLst>
          </p:cNvPr>
          <p:cNvSpPr txBox="1">
            <a:spLocks/>
          </p:cNvSpPr>
          <p:nvPr/>
        </p:nvSpPr>
        <p:spPr>
          <a:xfrm>
            <a:off x="838198"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TEXT PREPROCESSING</a:t>
            </a:r>
          </a:p>
        </p:txBody>
      </p:sp>
      <p:pic>
        <p:nvPicPr>
          <p:cNvPr id="3" name="Picture 2" descr="A screenshot of a computer program&#10;&#10;Description automatically generated">
            <a:extLst>
              <a:ext uri="{FF2B5EF4-FFF2-40B4-BE49-F238E27FC236}">
                <a16:creationId xmlns:a16="http://schemas.microsoft.com/office/drawing/2014/main" id="{C95B9B0D-7B7E-1775-18CE-23F306AEEB5C}"/>
              </a:ext>
            </a:extLst>
          </p:cNvPr>
          <p:cNvPicPr>
            <a:picLocks noChangeAspect="1"/>
          </p:cNvPicPr>
          <p:nvPr/>
        </p:nvPicPr>
        <p:blipFill rotWithShape="1">
          <a:blip r:embed="rId3"/>
          <a:srcRect t="2225" b="7657"/>
          <a:stretch/>
        </p:blipFill>
        <p:spPr bwMode="auto">
          <a:xfrm>
            <a:off x="4945812" y="4142654"/>
            <a:ext cx="2867025" cy="24796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309364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7826</TotalTime>
  <Words>2310</Words>
  <Application>Microsoft Office PowerPoint</Application>
  <PresentationFormat>Widescreen</PresentationFormat>
  <Paragraphs>185</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Custom Design</vt:lpstr>
      <vt:lpstr>Assignment 3: Natural Language Processing </vt:lpstr>
      <vt:lpstr>OUTLINE</vt:lpstr>
      <vt:lpstr>DATASET</vt:lpstr>
      <vt:lpstr>EDA and Feature Engineering</vt:lpstr>
      <vt:lpstr>EDA and Feature Engineering</vt:lpstr>
      <vt:lpstr>PowerPoint Presentation</vt:lpstr>
      <vt:lpstr>PowerPoint Presentation</vt:lpstr>
      <vt:lpstr>PowerPoint Presentation</vt:lpstr>
      <vt:lpstr>PowerPoint Presentation</vt:lpstr>
      <vt:lpstr>PowerPoint Presentation</vt:lpstr>
      <vt:lpstr>BASELINE MODEL IMPLEMENTATION</vt:lpstr>
      <vt:lpstr>BASELINE MODEL IMPLEMENTATION</vt:lpstr>
      <vt:lpstr>BASELINE MODEL IMPLEMENTATION</vt:lpstr>
      <vt:lpstr>ADVANCE MODEL IMPLEMENTATION</vt:lpstr>
      <vt:lpstr>ADVANCE MODEL IMPLEMENTATION</vt:lpstr>
      <vt:lpstr>RESULTS</vt:lpstr>
      <vt:lpstr>STREAMLIT APP with DistilBERT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Introduction</dc:title>
  <dc:creator>Yanan Liu</dc:creator>
  <cp:lastModifiedBy>Nainil Maladkar</cp:lastModifiedBy>
  <cp:revision>202</cp:revision>
  <dcterms:created xsi:type="dcterms:W3CDTF">2021-10-29T20:45:32Z</dcterms:created>
  <dcterms:modified xsi:type="dcterms:W3CDTF">2023-12-07T02:05:51Z</dcterms:modified>
</cp:coreProperties>
</file>